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22"/>
  </p:notesMasterIdLst>
  <p:handoutMasterIdLst>
    <p:handoutMasterId r:id="rId23"/>
  </p:handoutMasterIdLst>
  <p:sldIdLst>
    <p:sldId id="388" r:id="rId5"/>
    <p:sldId id="442" r:id="rId6"/>
    <p:sldId id="320" r:id="rId7"/>
    <p:sldId id="392" r:id="rId8"/>
    <p:sldId id="393" r:id="rId9"/>
    <p:sldId id="395" r:id="rId10"/>
    <p:sldId id="449" r:id="rId11"/>
    <p:sldId id="437" r:id="rId12"/>
    <p:sldId id="402" r:id="rId13"/>
    <p:sldId id="399" r:id="rId14"/>
    <p:sldId id="444" r:id="rId15"/>
    <p:sldId id="404" r:id="rId16"/>
    <p:sldId id="447" r:id="rId17"/>
    <p:sldId id="409" r:id="rId18"/>
    <p:sldId id="431" r:id="rId19"/>
    <p:sldId id="443" r:id="rId20"/>
    <p:sldId id="403" r:id="rId21"/>
  </p:sldIdLst>
  <p:sldSz cx="9144000" cy="6858000" type="screen4x3"/>
  <p:notesSz cx="9929813" cy="6799263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FFFF"/>
    <a:srgbClr val="7DFFFF"/>
    <a:srgbClr val="000066"/>
    <a:srgbClr val="003300"/>
    <a:srgbClr val="FF3300"/>
    <a:srgbClr val="FFFF00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44C073-F377-4886-808C-512F0E804A69}" v="1" dt="2026-07-22T04:16:14.7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39" autoAdjust="0"/>
  </p:normalViewPr>
  <p:slideViewPr>
    <p:cSldViewPr>
      <p:cViewPr varScale="1">
        <p:scale>
          <a:sx n="72" d="100"/>
          <a:sy n="72" d="100"/>
        </p:scale>
        <p:origin x="128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-102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17CA254-F9E6-4120-9CFC-F2C8723548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4001" cy="340344"/>
          </a:xfrm>
          <a:prstGeom prst="rect">
            <a:avLst/>
          </a:prstGeom>
        </p:spPr>
        <p:txBody>
          <a:bodyPr vert="horz" lIns="91449" tIns="45724" rIns="91449" bIns="45724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254FD-A899-42B9-BACC-FF54F68F00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3493" y="0"/>
            <a:ext cx="4304001" cy="340344"/>
          </a:xfrm>
          <a:prstGeom prst="rect">
            <a:avLst/>
          </a:prstGeom>
        </p:spPr>
        <p:txBody>
          <a:bodyPr vert="horz" lIns="91449" tIns="45724" rIns="91449" bIns="45724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6A9C239-054B-4515-877A-079DA64287E0}" type="datetimeFigureOut">
              <a:rPr lang="en-AU"/>
              <a:pPr>
                <a:defRPr/>
              </a:pPr>
              <a:t>23/07/2026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FC492D-548B-4EDD-9D4E-4D40ABB973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7832"/>
            <a:ext cx="4304001" cy="340343"/>
          </a:xfrm>
          <a:prstGeom prst="rect">
            <a:avLst/>
          </a:prstGeom>
        </p:spPr>
        <p:txBody>
          <a:bodyPr vert="horz" lIns="91449" tIns="45724" rIns="91449" bIns="45724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AEB148-A40F-4F3F-8F53-116E0AF3370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3493" y="6457832"/>
            <a:ext cx="4304001" cy="340343"/>
          </a:xfrm>
          <a:prstGeom prst="rect">
            <a:avLst/>
          </a:prstGeom>
        </p:spPr>
        <p:txBody>
          <a:bodyPr vert="horz" wrap="square" lIns="91449" tIns="45724" rIns="91449" bIns="457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CAF7C7C-3797-430C-9B61-D3572118708A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BE15D4-7A07-47D2-B69E-11D1AD9EC8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4001" cy="340344"/>
          </a:xfrm>
          <a:prstGeom prst="rect">
            <a:avLst/>
          </a:prstGeom>
        </p:spPr>
        <p:txBody>
          <a:bodyPr vert="horz" lIns="91449" tIns="45724" rIns="91449" bIns="45724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74B833-DBA1-4A9A-B28A-128799F2DCE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3493" y="0"/>
            <a:ext cx="4304001" cy="340344"/>
          </a:xfrm>
          <a:prstGeom prst="rect">
            <a:avLst/>
          </a:prstGeom>
        </p:spPr>
        <p:txBody>
          <a:bodyPr vert="horz" lIns="91449" tIns="45724" rIns="91449" bIns="45724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1E3BC58-F73D-4192-B39D-EB4ED654223D}" type="datetimeFigureOut">
              <a:rPr lang="en-AU"/>
              <a:pPr>
                <a:defRPr/>
              </a:pPr>
              <a:t>23/07/2026</a:t>
            </a:fld>
            <a:endParaRPr lang="en-AU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1A8433C-5FAB-4AC0-BBF0-7DEBCB12D7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2013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4" rIns="91449" bIns="45724" rtlCol="0" anchor="ctr"/>
          <a:lstStyle/>
          <a:p>
            <a:pPr lvl="0"/>
            <a:endParaRPr lang="en-AU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B9C5676-1B26-4831-B53A-73D02E6C88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2518" y="3229460"/>
            <a:ext cx="7944779" cy="3059831"/>
          </a:xfrm>
          <a:prstGeom prst="rect">
            <a:avLst/>
          </a:prstGeom>
        </p:spPr>
        <p:txBody>
          <a:bodyPr vert="horz" lIns="91449" tIns="45724" rIns="91449" bIns="45724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C12918-5542-4B21-83B5-4F508626A1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457832"/>
            <a:ext cx="4304001" cy="340343"/>
          </a:xfrm>
          <a:prstGeom prst="rect">
            <a:avLst/>
          </a:prstGeom>
        </p:spPr>
        <p:txBody>
          <a:bodyPr vert="horz" lIns="91449" tIns="45724" rIns="91449" bIns="45724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D452B-2F37-4474-A471-EE3F3CA45C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3493" y="6457832"/>
            <a:ext cx="4304001" cy="340343"/>
          </a:xfrm>
          <a:prstGeom prst="rect">
            <a:avLst/>
          </a:prstGeom>
        </p:spPr>
        <p:txBody>
          <a:bodyPr vert="horz" wrap="square" lIns="91449" tIns="45724" rIns="91449" bIns="457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9AF4B85-5E3D-4A88-960C-EF1B68955DC5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9A691A01-BBFC-4892-907A-82360D1312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B62E4794-C3D7-4E5A-A5F3-3C86DD7DE2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altLang="en-US"/>
              <a:t>Sue R</a:t>
            </a:r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BD73763B-E952-42DF-8DE5-0E3FDA1588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3099" indent="-285807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229" indent="-228646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520" indent="-228646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811" indent="-228646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5103" indent="-228646" defTabSz="4572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2394" indent="-228646" defTabSz="4572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686" indent="-228646" defTabSz="4572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977" indent="-228646" defTabSz="4572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fld id="{DC7B1173-8ED9-423E-B85F-422CC937149F}" type="slidenum">
              <a:rPr lang="en-AU" altLang="en-US">
                <a:latin typeface="Calibri" panose="020F0502020204030204" pitchFamily="34" charset="0"/>
              </a:rPr>
              <a:pPr/>
              <a:t>8</a:t>
            </a:fld>
            <a:endParaRPr lang="en-AU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234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>
            <a:extLst>
              <a:ext uri="{FF2B5EF4-FFF2-40B4-BE49-F238E27FC236}">
                <a16:creationId xmlns:a16="http://schemas.microsoft.com/office/drawing/2014/main" id="{D00DD887-0717-4435-9F5B-D413E3436C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>
            <a:extLst>
              <a:ext uri="{FF2B5EF4-FFF2-40B4-BE49-F238E27FC236}">
                <a16:creationId xmlns:a16="http://schemas.microsoft.com/office/drawing/2014/main" id="{2CFB7966-A8B9-4276-A1F8-EB8C3C0803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altLang="en-US"/>
              <a:t>Amy</a:t>
            </a:r>
          </a:p>
        </p:txBody>
      </p:sp>
      <p:sp>
        <p:nvSpPr>
          <p:cNvPr id="68612" name="Slide Number Placeholder 3">
            <a:extLst>
              <a:ext uri="{FF2B5EF4-FFF2-40B4-BE49-F238E27FC236}">
                <a16:creationId xmlns:a16="http://schemas.microsoft.com/office/drawing/2014/main" id="{B11C56EE-53B7-4B43-8A71-3EE6887BBF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3099" indent="-285807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229" indent="-228646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520" indent="-228646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811" indent="-228646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5103" indent="-228646" defTabSz="4572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2394" indent="-228646" defTabSz="4572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686" indent="-228646" defTabSz="4572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977" indent="-228646" defTabSz="4572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fld id="{7B424BD6-0CF1-4F8A-B37B-AB2ABE760FFB}" type="slidenum">
              <a:rPr lang="en-AU" altLang="en-US">
                <a:latin typeface="Calibri" panose="020F0502020204030204" pitchFamily="34" charset="0"/>
              </a:rPr>
              <a:pPr/>
              <a:t>15</a:t>
            </a:fld>
            <a:endParaRPr lang="en-AU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970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3B8F9-2CAA-4082-AA35-CE4E48FE8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DA93D-0723-4F7F-BC0D-072B3F6EC196}" type="datetimeFigureOut">
              <a:rPr lang="en-AU"/>
              <a:pPr>
                <a:defRPr/>
              </a:pPr>
              <a:t>23/07/2026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59BBB-BEDD-48D2-A5B3-649AADDA5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F17B6-F63D-4DEB-88DB-2FB1D359B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E8BFF-28B5-4E3B-832A-08010340D6FE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556625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5E930B-AC60-4E9B-A3FE-984FFBA60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07EE8-2FE1-4A68-8DC2-7F8228A1A100}" type="datetimeFigureOut">
              <a:rPr lang="en-AU"/>
              <a:pPr>
                <a:defRPr/>
              </a:pPr>
              <a:t>23/07/2026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7906E-3235-4AED-BF2A-80EE70F28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E46540-9018-4091-B889-77BC3DDAD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1F3F3-EEDA-4947-9A67-D277818BC2EE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212559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4AD42-6A5A-4A35-8279-A731FCB40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38AC5-2720-4727-87DB-3AC3ED485AA4}" type="datetimeFigureOut">
              <a:rPr lang="en-AU"/>
              <a:pPr>
                <a:defRPr/>
              </a:pPr>
              <a:t>23/07/2026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E81CC-B2E5-4956-8F9A-B4A7BE445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6218D-CDD8-4A70-9837-AA2A8B6DD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A8037-5A37-44B3-B0F5-1FCA7844F4EF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902391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92B98-D6E9-484D-90A8-41AA63743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C7271-70F1-4BFD-B31B-846173AEF6EF}" type="datetimeFigureOut">
              <a:rPr lang="en-AU"/>
              <a:pPr>
                <a:defRPr/>
              </a:pPr>
              <a:t>23/07/2026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2691F-AA12-4972-8F22-4FA170045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30C47-84AB-4DD2-9080-4CB9BC1C3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0813E-29FD-48E9-96D8-97B1D8C6333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55970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CB5DB-19D9-4BC9-A0AA-7D0AA4A8D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BAFF1-3396-494E-84CB-CA6F8130DFD6}" type="datetimeFigureOut">
              <a:rPr lang="en-AU"/>
              <a:pPr>
                <a:defRPr/>
              </a:pPr>
              <a:t>23/07/2026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19EFC-DE6B-449B-A38A-929F458B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33C2A-0B7F-4AC3-9412-EE5602543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57548-38EE-4E87-B8B4-DC644F9B98F6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9938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7DE8AD1-F413-4682-B861-2725B38D2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D974C-D891-49E0-A719-72672EB6FDEB}" type="datetimeFigureOut">
              <a:rPr lang="en-AU"/>
              <a:pPr>
                <a:defRPr/>
              </a:pPr>
              <a:t>23/07/2026</a:t>
            </a:fld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2F492ED-519F-4F77-B880-FD1D2C6AB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26C6952-2AEB-4E0B-8F75-404CBB9B6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AC63E-0C7F-4900-993F-F70A0DC2F4F5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784498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4968725-33D5-42D7-BEF5-730EBE9F8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69E6F-4E86-4B43-BDCE-F221D5752256}" type="datetimeFigureOut">
              <a:rPr lang="en-AU"/>
              <a:pPr>
                <a:defRPr/>
              </a:pPr>
              <a:t>23/07/2026</a:t>
            </a:fld>
            <a:endParaRPr lang="en-AU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229AD1C-E5FE-4CAE-A860-1FB83A304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D98464-86AE-4F3C-AB4E-D854430FC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E44DB-D1BD-4A2A-8BB7-F69A7BBC34D6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868119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02A4552-4C9C-48F3-8BE9-745577C52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57268-4EFA-4DF8-8542-EE061F5274A8}" type="datetimeFigureOut">
              <a:rPr lang="en-AU"/>
              <a:pPr>
                <a:defRPr/>
              </a:pPr>
              <a:t>23/07/2026</a:t>
            </a:fld>
            <a:endParaRPr lang="en-AU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87483E6-3F2A-4892-85EC-B39D44895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D38908-F1F0-4467-AE6B-10A1D742C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C2938-24AB-45F6-B782-5B52A6567C4D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132119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BA6DC9-EC4B-489E-835D-B3C30A0DB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67C97-FA68-4EEF-9752-1CF6C2C99AF7}" type="datetimeFigureOut">
              <a:rPr lang="en-AU"/>
              <a:pPr>
                <a:defRPr/>
              </a:pPr>
              <a:t>23/07/2026</a:t>
            </a:fld>
            <a:endParaRPr lang="en-AU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5370A50-9512-423C-A8BB-1237EB8B4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172A29C-3509-4E3E-8512-3CF4A2A61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E5002-2A4F-413D-A050-6952F74BB9E3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32916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8F6229C-55A5-49BD-AF5B-6F4D527F4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0112D-FD56-4886-BFBF-6D0962EDD51D}" type="datetimeFigureOut">
              <a:rPr lang="en-AU"/>
              <a:pPr>
                <a:defRPr/>
              </a:pPr>
              <a:t>23/07/2026</a:t>
            </a:fld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EF1C60E-D00E-410B-BF04-03398E0B9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337DD59-95D0-4DC9-A04F-3CFBC41D8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445B4-1045-4EA0-8D88-2FBFCAA29494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47152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F013C4C-05E4-48C1-8BD6-75FB6B811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F165B-8A63-4161-89E0-ED4FF2344A7E}" type="datetimeFigureOut">
              <a:rPr lang="en-AU"/>
              <a:pPr>
                <a:defRPr/>
              </a:pPr>
              <a:t>23/07/2026</a:t>
            </a:fld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955BC74-6B89-4491-82A6-4B8DBD57C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456378D-7097-4131-B451-91AE7EDEA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EF085-58CA-408B-A1BC-0B11934978DE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468040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70B56F40-1802-45FC-B46D-71DF88249D7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AU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1075FB68-ADBA-4751-9C2D-C011B3C0AB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AU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293A1-7252-4AE3-A5A3-0A7119924E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6A9C92-23BD-4A93-B82D-2D1769976131}" type="datetimeFigureOut">
              <a:rPr lang="en-AU"/>
              <a:pPr>
                <a:defRPr/>
              </a:pPr>
              <a:t>23/07/2026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B5D10-8C33-4002-A88C-E9E40C5373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001B2B-8899-4D54-A47B-162D1DDC5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6671C3F-4510-4DB5-841C-5FED505B6B92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collegeenrolments@chancellorsc.eq.edu.au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10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jpeg"/><Relationship Id="rId9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qparents.qld.edu.a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>
            <a:extLst>
              <a:ext uri="{FF2B5EF4-FFF2-40B4-BE49-F238E27FC236}">
                <a16:creationId xmlns:a16="http://schemas.microsoft.com/office/drawing/2014/main" id="{AB174C71-DB7E-42A8-A821-2D1D347DB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9474"/>
            <a:ext cx="5292726" cy="4779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64B9D4-A917-4BBE-9C8E-75140B517E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104" y="1993900"/>
            <a:ext cx="3478241" cy="4314825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AU" sz="3200" dirty="0">
                <a:latin typeface="Book Antiqua" pitchFamily="18" charset="0"/>
              </a:rPr>
              <a:t>Year 7 2027</a:t>
            </a:r>
            <a:br>
              <a:rPr lang="en-AU" sz="3200" dirty="0">
                <a:latin typeface="Book Antiqua" pitchFamily="18" charset="0"/>
              </a:rPr>
            </a:br>
            <a:r>
              <a:rPr lang="en-AU" sz="3200" dirty="0">
                <a:latin typeface="Book Antiqua" pitchFamily="18" charset="0"/>
              </a:rPr>
              <a:t>Information session</a:t>
            </a:r>
          </a:p>
        </p:txBody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97FE4AF4-8237-48F4-B32C-BAEC945E1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692275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en-US" sz="1800"/>
          </a:p>
        </p:txBody>
      </p:sp>
      <p:pic>
        <p:nvPicPr>
          <p:cNvPr id="6149" name="Picture 3" descr="ChancellorLogo_handbook">
            <a:extLst>
              <a:ext uri="{FF2B5EF4-FFF2-40B4-BE49-F238E27FC236}">
                <a16:creationId xmlns:a16="http://schemas.microsoft.com/office/drawing/2014/main" id="{832BBFD3-B410-4610-9F5D-EEA837E1D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6513"/>
            <a:ext cx="34194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150" name="AutoShape 4">
            <a:extLst>
              <a:ext uri="{FF2B5EF4-FFF2-40B4-BE49-F238E27FC236}">
                <a16:creationId xmlns:a16="http://schemas.microsoft.com/office/drawing/2014/main" id="{848A877D-E652-4907-8F11-6D6262BE1EB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720850"/>
            <a:ext cx="9144000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51" name="Text Box 2">
            <a:extLst>
              <a:ext uri="{FF2B5EF4-FFF2-40B4-BE49-F238E27FC236}">
                <a16:creationId xmlns:a16="http://schemas.microsoft.com/office/drawing/2014/main" id="{B5215B45-EA52-4C9B-BE2C-C428A3A84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7638"/>
            <a:ext cx="9156700" cy="360362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31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1000"/>
              </a:spcAft>
              <a:buFontTx/>
              <a:buNone/>
            </a:pPr>
            <a:r>
              <a:rPr lang="en-AU" altLang="zh-CN" sz="1600" b="1">
                <a:solidFill>
                  <a:srgbClr val="FFFFFF"/>
                </a:solidFill>
                <a:latin typeface="Book Antiqua" panose="02040602050305030304" pitchFamily="18" charset="0"/>
              </a:rPr>
              <a:t>CARE    COURTESY    COOPERATION    CHALLENGE   COMMITMENT</a:t>
            </a:r>
            <a:endParaRPr lang="en-US" altLang="en-US" sz="180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6152" name="AutoShape 9">
            <a:extLst>
              <a:ext uri="{FF2B5EF4-FFF2-40B4-BE49-F238E27FC236}">
                <a16:creationId xmlns:a16="http://schemas.microsoft.com/office/drawing/2014/main" id="{5F0050FD-F332-42FD-A719-E570AC3A005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0" y="6858000"/>
            <a:ext cx="9156700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796A1-EEE8-411A-BA6C-B2DFFC8B5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1402777"/>
            <a:ext cx="8229600" cy="4564062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AU" sz="2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Where to from here</a:t>
            </a:r>
          </a:p>
          <a:p>
            <a:pPr eaLnBrk="1" fontAlgn="auto" hangingPunct="1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AU" sz="2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Complete necessary paperwork </a:t>
            </a: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AU" sz="20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(Continuing Enrolment or new enrolment form)</a:t>
            </a:r>
          </a:p>
          <a:p>
            <a:pPr marL="457200" lvl="1" indent="0" eaLnBrk="1" fontAlgn="auto" hangingPunct="1">
              <a:spcAft>
                <a:spcPts val="600"/>
              </a:spcAft>
              <a:buNone/>
              <a:defRPr/>
            </a:pPr>
            <a:endParaRPr lang="en-AU" sz="12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Text Box 2">
            <a:extLst>
              <a:ext uri="{FF2B5EF4-FFF2-40B4-BE49-F238E27FC236}">
                <a16:creationId xmlns:a16="http://schemas.microsoft.com/office/drawing/2014/main" id="{7DE27AC3-961F-4EAB-BC52-6BC995E23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7638"/>
            <a:ext cx="9156700" cy="360362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31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1000"/>
              </a:spcAft>
              <a:buFontTx/>
              <a:buNone/>
            </a:pPr>
            <a:r>
              <a:rPr lang="en-AU" altLang="zh-CN" sz="1600" b="1">
                <a:solidFill>
                  <a:srgbClr val="FFFFFF"/>
                </a:solidFill>
                <a:latin typeface="Book Antiqua" panose="02040602050305030304" pitchFamily="18" charset="0"/>
              </a:rPr>
              <a:t>CARE    COURTESY    COOPERATION    CHALLENGE   COMMITMENT</a:t>
            </a:r>
            <a:endParaRPr lang="en-US" altLang="en-US" sz="180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8197" name="AutoShape 9">
            <a:extLst>
              <a:ext uri="{FF2B5EF4-FFF2-40B4-BE49-F238E27FC236}">
                <a16:creationId xmlns:a16="http://schemas.microsoft.com/office/drawing/2014/main" id="{77869CD4-C84A-495D-B5C4-8D02BA2CF0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0" y="6858000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8B4FCE77-D990-4C23-91AC-B2BA71F00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9156700" cy="1041644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E83D7D-0DD3-40B0-9FE5-71B24E88C631}"/>
              </a:ext>
            </a:extLst>
          </p:cNvPr>
          <p:cNvSpPr txBox="1">
            <a:spLocks/>
          </p:cNvSpPr>
          <p:nvPr/>
        </p:nvSpPr>
        <p:spPr bwMode="auto">
          <a:xfrm>
            <a:off x="107504" y="-10289"/>
            <a:ext cx="604744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AU" b="1" dirty="0">
                <a:solidFill>
                  <a:schemeClr val="bg1"/>
                </a:solidFill>
                <a:latin typeface="Book Antiqua" pitchFamily="18" charset="0"/>
              </a:rPr>
              <a:t>Year 7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AU" b="1" dirty="0">
                <a:solidFill>
                  <a:schemeClr val="bg1"/>
                </a:solidFill>
                <a:latin typeface="Book Antiqua" pitchFamily="18" charset="0"/>
              </a:rPr>
              <a:t>Enrolment process</a:t>
            </a:r>
          </a:p>
        </p:txBody>
      </p:sp>
      <p:pic>
        <p:nvPicPr>
          <p:cNvPr id="10" name="Picture 3" descr="ChancellorLogo_handbook">
            <a:extLst>
              <a:ext uri="{FF2B5EF4-FFF2-40B4-BE49-F238E27FC236}">
                <a16:creationId xmlns:a16="http://schemas.microsoft.com/office/drawing/2014/main" id="{00E0E51F-AFB8-487C-869F-AC37FE1AC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41" y="36513"/>
            <a:ext cx="2135160" cy="100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AutoShape 4">
            <a:extLst>
              <a:ext uri="{FF2B5EF4-FFF2-40B4-BE49-F238E27FC236}">
                <a16:creationId xmlns:a16="http://schemas.microsoft.com/office/drawing/2014/main" id="{2025A348-6303-473A-8A58-520B508BC07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1935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438B6746-452C-436B-95E8-61311571F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357" y="3397657"/>
            <a:ext cx="2723337" cy="25345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EF8223-C0C3-42A6-A9C6-16AF865A60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3812" y="3013929"/>
            <a:ext cx="2249075" cy="29743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482E8A-9515-412D-AB98-A07DC49766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078" y="3016843"/>
            <a:ext cx="2304256" cy="297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58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814763-EDB6-4214-861A-50AFFB1EF0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43234" y="1169223"/>
            <a:ext cx="5093261" cy="5140097"/>
          </a:xfrm>
        </p:spPr>
        <p:txBody>
          <a:bodyPr/>
          <a:lstStyle/>
          <a:p>
            <a:pPr marL="0" indent="0">
              <a:buNone/>
            </a:pPr>
            <a:r>
              <a:rPr lang="en-AU" b="1" dirty="0">
                <a:latin typeface="Abadi Extra Light" panose="020B0204020104020204" pitchFamily="34" charset="0"/>
              </a:rPr>
              <a:t>Enhanced Learning Opportunities (ELO) Subject Selection Process:</a:t>
            </a:r>
          </a:p>
          <a:p>
            <a:pPr marL="0" indent="0">
              <a:buNone/>
            </a:pPr>
            <a:r>
              <a:rPr lang="en-AU" sz="2000" dirty="0">
                <a:latin typeface="Abadi Extra Light" panose="020B0204020104020204" pitchFamily="34" charset="0"/>
              </a:rPr>
              <a:t>Students will receive an ELO Subject Selection form as part of their enrolment package. </a:t>
            </a:r>
          </a:p>
          <a:p>
            <a:pPr marL="0" indent="0">
              <a:buNone/>
            </a:pPr>
            <a:endParaRPr lang="en-AU" sz="1600" u="sng" dirty="0">
              <a:latin typeface="Abadi Extra Light" panose="020B0204020104020204" pitchFamily="34" charset="0"/>
            </a:endParaRPr>
          </a:p>
          <a:p>
            <a:pPr marL="0" indent="0">
              <a:buNone/>
            </a:pPr>
            <a:r>
              <a:rPr lang="en-AU" sz="2000" b="1" dirty="0">
                <a:latin typeface="Abadi Extra Light" panose="020B0204020104020204" pitchFamily="34" charset="0"/>
              </a:rPr>
              <a:t>Existing 2026 Year 6 Chancellor State College students: </a:t>
            </a:r>
            <a:r>
              <a:rPr lang="en-AU" sz="2000" dirty="0">
                <a:latin typeface="Abadi Extra Light" panose="020B0204020104020204" pitchFamily="34" charset="0"/>
              </a:rPr>
              <a:t>return completed form via email to </a:t>
            </a:r>
            <a:r>
              <a:rPr lang="en-AU" sz="2000" dirty="0">
                <a:latin typeface="Abadi Extra Light" panose="020B0204020104020204" pitchFamily="34" charset="0"/>
                <a:hlinkClick r:id="rId2"/>
              </a:rPr>
              <a:t>collegeenrolments@chancellorsc.eq.edu.au</a:t>
            </a:r>
            <a:r>
              <a:rPr lang="en-AU" sz="2000" dirty="0">
                <a:latin typeface="Abadi Extra Light" panose="020B0204020104020204" pitchFamily="34" charset="0"/>
              </a:rPr>
              <a:t> </a:t>
            </a:r>
            <a:endParaRPr lang="en-AU" sz="2000" u="sng" dirty="0">
              <a:effectLst/>
              <a:latin typeface="Abadi Extra Light" panose="020B0204020104020204" pitchFamily="34" charset="0"/>
              <a:ea typeface="DengXian" panose="02010600030101010101" pitchFamily="2" charset="-122"/>
              <a:cs typeface="Aptos" panose="020B0004020202020204" pitchFamily="34" charset="0"/>
            </a:endParaRPr>
          </a:p>
          <a:p>
            <a:pPr marL="0" indent="0">
              <a:buNone/>
            </a:pPr>
            <a:r>
              <a:rPr lang="en-AU" sz="2000" b="1" dirty="0">
                <a:latin typeface="Abadi Extra Light" panose="020B0204020104020204" pitchFamily="34" charset="0"/>
              </a:rPr>
              <a:t>Friday 11 September 2026. </a:t>
            </a:r>
          </a:p>
          <a:p>
            <a:pPr marL="0" indent="0">
              <a:buNone/>
            </a:pPr>
            <a:endParaRPr lang="en-AU" sz="1800" dirty="0">
              <a:latin typeface="Abadi Extra Light" panose="020B0204020104020204" pitchFamily="34" charset="0"/>
            </a:endParaRPr>
          </a:p>
          <a:p>
            <a:pPr marL="0" indent="0">
              <a:buNone/>
            </a:pPr>
            <a:r>
              <a:rPr lang="en-AU" sz="2000" b="1" dirty="0">
                <a:latin typeface="Abadi Extra Light" panose="020B0204020104020204" pitchFamily="34" charset="0"/>
              </a:rPr>
              <a:t>New 2027 Year 7 students: </a:t>
            </a:r>
            <a:r>
              <a:rPr lang="en-AU" sz="2000" dirty="0">
                <a:latin typeface="Abadi Extra Light" panose="020B0204020104020204" pitchFamily="34" charset="0"/>
              </a:rPr>
              <a:t>return completed form to the Secondary Campus office by </a:t>
            </a:r>
            <a:r>
              <a:rPr lang="en-AU" sz="2000" u="sng" dirty="0">
                <a:latin typeface="Abadi Extra Light" panose="020B0204020104020204" pitchFamily="34" charset="0"/>
              </a:rPr>
              <a:t>Friday 11 September 2026. </a:t>
            </a:r>
          </a:p>
        </p:txBody>
      </p:sp>
      <p:sp>
        <p:nvSpPr>
          <p:cNvPr id="8196" name="Text Box 2">
            <a:extLst>
              <a:ext uri="{FF2B5EF4-FFF2-40B4-BE49-F238E27FC236}">
                <a16:creationId xmlns:a16="http://schemas.microsoft.com/office/drawing/2014/main" id="{7DE27AC3-961F-4EAB-BC52-6BC995E23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7638"/>
            <a:ext cx="9156700" cy="360362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31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1000"/>
              </a:spcAft>
              <a:buFontTx/>
              <a:buNone/>
            </a:pPr>
            <a:r>
              <a:rPr lang="en-AU" altLang="zh-CN" sz="1600" b="1">
                <a:solidFill>
                  <a:srgbClr val="FFFFFF"/>
                </a:solidFill>
                <a:latin typeface="Book Antiqua" panose="02040602050305030304" pitchFamily="18" charset="0"/>
              </a:rPr>
              <a:t>CARE    COURTESY    COOPERATION    CHALLENGE   COMMITMENT</a:t>
            </a:r>
            <a:endParaRPr lang="en-US" altLang="en-US" sz="180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8197" name="AutoShape 9">
            <a:extLst>
              <a:ext uri="{FF2B5EF4-FFF2-40B4-BE49-F238E27FC236}">
                <a16:creationId xmlns:a16="http://schemas.microsoft.com/office/drawing/2014/main" id="{77869CD4-C84A-495D-B5C4-8D02BA2CF0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0" y="6858000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8B4FCE77-D990-4C23-91AC-B2BA71F00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9156700" cy="1041644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E83D7D-0DD3-40B0-9FE5-71B24E88C631}"/>
              </a:ext>
            </a:extLst>
          </p:cNvPr>
          <p:cNvSpPr txBox="1">
            <a:spLocks/>
          </p:cNvSpPr>
          <p:nvPr/>
        </p:nvSpPr>
        <p:spPr bwMode="auto">
          <a:xfrm>
            <a:off x="107504" y="-10289"/>
            <a:ext cx="604744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AU" b="1" dirty="0">
                <a:solidFill>
                  <a:schemeClr val="bg1"/>
                </a:solidFill>
                <a:latin typeface="Book Antiqua" pitchFamily="18" charset="0"/>
              </a:rPr>
              <a:t>Elective Subject Selection Process</a:t>
            </a:r>
          </a:p>
        </p:txBody>
      </p:sp>
      <p:pic>
        <p:nvPicPr>
          <p:cNvPr id="10" name="Picture 3" descr="ChancellorLogo_handbook">
            <a:extLst>
              <a:ext uri="{FF2B5EF4-FFF2-40B4-BE49-F238E27FC236}">
                <a16:creationId xmlns:a16="http://schemas.microsoft.com/office/drawing/2014/main" id="{00E0E51F-AFB8-487C-869F-AC37FE1AC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41" y="36513"/>
            <a:ext cx="2135160" cy="100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AutoShape 4">
            <a:extLst>
              <a:ext uri="{FF2B5EF4-FFF2-40B4-BE49-F238E27FC236}">
                <a16:creationId xmlns:a16="http://schemas.microsoft.com/office/drawing/2014/main" id="{2025A348-6303-473A-8A58-520B508BC07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1935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79659F-85BA-41D6-A94C-04C36048D3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48" y="5951222"/>
            <a:ext cx="4389412" cy="460648"/>
          </a:xfrm>
        </p:spPr>
        <p:txBody>
          <a:bodyPr/>
          <a:lstStyle/>
          <a:p>
            <a:pPr marL="0" indent="0">
              <a:buNone/>
            </a:pPr>
            <a:r>
              <a:rPr lang="en-AU" sz="1700" dirty="0">
                <a:latin typeface="Abadi Extra Light" panose="020B0204020104020204" pitchFamily="34" charset="0"/>
              </a:rPr>
              <a:t>Digital copy of handbook on CSC website</a:t>
            </a:r>
          </a:p>
          <a:p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C8A608-D3CE-50D1-4DC2-28C4F3119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1343544"/>
            <a:ext cx="3470034" cy="417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535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6C168F-1CAF-468F-94DE-60FE64DE9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796A1-EEE8-411A-BA6C-B2DFFC8B50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endParaRPr lang="en-AU" sz="2400" b="1" i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endParaRPr lang="en-AU" sz="2400" b="1" i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814763-EDB6-4214-861A-50AFFB1EF0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47280" y="1600200"/>
            <a:ext cx="4539520" cy="4525963"/>
          </a:xfrm>
        </p:spPr>
        <p:txBody>
          <a:bodyPr/>
          <a:lstStyle/>
          <a:p>
            <a:r>
              <a:rPr lang="en-AU" dirty="0">
                <a:latin typeface="Abadi Extra Light" panose="020B0204020104020204" pitchFamily="34" charset="0"/>
              </a:rPr>
              <a:t>English and Maths – 3 lessons each</a:t>
            </a:r>
          </a:p>
          <a:p>
            <a:r>
              <a:rPr lang="en-AU" dirty="0">
                <a:latin typeface="Abadi Extra Light" panose="020B0204020104020204" pitchFamily="34" charset="0"/>
              </a:rPr>
              <a:t>Science and Humanities - 3 lessons each </a:t>
            </a:r>
          </a:p>
          <a:p>
            <a:r>
              <a:rPr lang="en-AU" dirty="0">
                <a:latin typeface="Abadi Extra Light" panose="020B0204020104020204" pitchFamily="34" charset="0"/>
              </a:rPr>
              <a:t>Electives – 3 lessons</a:t>
            </a:r>
          </a:p>
          <a:p>
            <a:r>
              <a:rPr lang="en-AU" dirty="0">
                <a:latin typeface="Abadi Extra Light" panose="020B0204020104020204" pitchFamily="34" charset="0"/>
              </a:rPr>
              <a:t>Japanese and HPE compulsory Electives</a:t>
            </a:r>
          </a:p>
          <a:p>
            <a:r>
              <a:rPr lang="en-AU" dirty="0">
                <a:latin typeface="Abadi Extra Light" panose="020B0204020104020204" pitchFamily="34" charset="0"/>
              </a:rPr>
              <a:t>1 Sport, 1 Tutorial</a:t>
            </a:r>
          </a:p>
        </p:txBody>
      </p:sp>
      <p:sp>
        <p:nvSpPr>
          <p:cNvPr id="8196" name="Text Box 2">
            <a:extLst>
              <a:ext uri="{FF2B5EF4-FFF2-40B4-BE49-F238E27FC236}">
                <a16:creationId xmlns:a16="http://schemas.microsoft.com/office/drawing/2014/main" id="{7DE27AC3-961F-4EAB-BC52-6BC995E23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7638"/>
            <a:ext cx="9156700" cy="360362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31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1000"/>
              </a:spcAft>
              <a:buFontTx/>
              <a:buNone/>
            </a:pPr>
            <a:r>
              <a:rPr lang="en-AU" altLang="zh-CN" sz="1600" b="1">
                <a:solidFill>
                  <a:srgbClr val="FFFFFF"/>
                </a:solidFill>
                <a:latin typeface="Book Antiqua" panose="02040602050305030304" pitchFamily="18" charset="0"/>
              </a:rPr>
              <a:t>CARE    COURTESY    COOPERATION    CHALLENGE   COMMITMENT</a:t>
            </a:r>
            <a:endParaRPr lang="en-US" altLang="en-US" sz="180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8197" name="AutoShape 9">
            <a:extLst>
              <a:ext uri="{FF2B5EF4-FFF2-40B4-BE49-F238E27FC236}">
                <a16:creationId xmlns:a16="http://schemas.microsoft.com/office/drawing/2014/main" id="{77869CD4-C84A-495D-B5C4-8D02BA2CF0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0" y="6858000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8B4FCE77-D990-4C23-91AC-B2BA71F00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9156700" cy="1041644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E83D7D-0DD3-40B0-9FE5-71B24E88C631}"/>
              </a:ext>
            </a:extLst>
          </p:cNvPr>
          <p:cNvSpPr txBox="1">
            <a:spLocks/>
          </p:cNvSpPr>
          <p:nvPr/>
        </p:nvSpPr>
        <p:spPr bwMode="auto">
          <a:xfrm>
            <a:off x="107504" y="-10289"/>
            <a:ext cx="604744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AU" b="1" dirty="0">
                <a:solidFill>
                  <a:schemeClr val="bg1"/>
                </a:solidFill>
                <a:latin typeface="Book Antiqua" pitchFamily="18" charset="0"/>
              </a:rPr>
              <a:t>Timetable </a:t>
            </a:r>
          </a:p>
        </p:txBody>
      </p:sp>
      <p:pic>
        <p:nvPicPr>
          <p:cNvPr id="10" name="Picture 3" descr="ChancellorLogo_handbook">
            <a:extLst>
              <a:ext uri="{FF2B5EF4-FFF2-40B4-BE49-F238E27FC236}">
                <a16:creationId xmlns:a16="http://schemas.microsoft.com/office/drawing/2014/main" id="{00E0E51F-AFB8-487C-869F-AC37FE1AC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41" y="36513"/>
            <a:ext cx="2135160" cy="100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AutoShape 4">
            <a:extLst>
              <a:ext uri="{FF2B5EF4-FFF2-40B4-BE49-F238E27FC236}">
                <a16:creationId xmlns:a16="http://schemas.microsoft.com/office/drawing/2014/main" id="{2025A348-6303-473A-8A58-520B508BC07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1935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6D39BA07-0D42-8360-ACE4-87ED4E0A6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504185"/>
            <a:ext cx="3384376" cy="430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241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796A1-EEE8-411A-BA6C-B2DFFC8B5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32711"/>
            <a:ext cx="8928992" cy="5176607"/>
          </a:xfrm>
        </p:spPr>
        <p:txBody>
          <a:bodyPr rtlCol="0">
            <a:noAutofit/>
          </a:bodyPr>
          <a:lstStyle/>
          <a:p>
            <a:pPr marL="457200" lvl="1" indent="0">
              <a:buNone/>
            </a:pPr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All students enrolled for 2027 will attend a full day of transition</a:t>
            </a:r>
          </a:p>
          <a:p>
            <a:pPr marL="457200" lvl="1" indent="0">
              <a:buNone/>
            </a:pPr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Term 4 Week 9 – </a:t>
            </a:r>
          </a:p>
          <a:p>
            <a:pPr marL="457200" lvl="1" indent="0">
              <a:buNone/>
            </a:pP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Wednesday 2 December –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Chancellor year 6 student only</a:t>
            </a:r>
          </a:p>
          <a:p>
            <a:pPr marL="457200" lvl="1" indent="0">
              <a:buNone/>
            </a:pP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Thursday 3 December –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All student enrolled for year 7 2027</a:t>
            </a:r>
          </a:p>
          <a:p>
            <a:pPr marL="457200" lvl="1" indent="0">
              <a:buNone/>
            </a:pPr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Students will attend secondary campus for full day (8.25am – 2.30pm)</a:t>
            </a:r>
          </a:p>
          <a:p>
            <a:pPr marL="457200" lvl="1" indent="0">
              <a:buNone/>
            </a:pPr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What to bring:</a:t>
            </a:r>
          </a:p>
          <a:p>
            <a:pPr marL="457200" lvl="1" indent="0">
              <a:buNone/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Book and pens, drink bottle, hat, lunch/money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Please organise where and when you will collect your child at the end of the day.</a:t>
            </a:r>
          </a:p>
          <a:p>
            <a:pPr marL="457200" lvl="1" indent="0">
              <a:buNone/>
            </a:pPr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600"/>
              </a:spcAft>
              <a:defRPr/>
            </a:pPr>
            <a:endParaRPr lang="en-AU" sz="2400" b="1" i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endParaRPr lang="en-AU" sz="2400" b="1" i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Text Box 2">
            <a:extLst>
              <a:ext uri="{FF2B5EF4-FFF2-40B4-BE49-F238E27FC236}">
                <a16:creationId xmlns:a16="http://schemas.microsoft.com/office/drawing/2014/main" id="{7DE27AC3-961F-4EAB-BC52-6BC995E23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7638"/>
            <a:ext cx="9156700" cy="360362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31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1000"/>
              </a:spcAft>
              <a:buFontTx/>
              <a:buNone/>
            </a:pPr>
            <a:r>
              <a:rPr lang="en-AU" altLang="zh-CN" sz="1600" b="1">
                <a:solidFill>
                  <a:srgbClr val="FFFFFF"/>
                </a:solidFill>
                <a:latin typeface="Book Antiqua" panose="02040602050305030304" pitchFamily="18" charset="0"/>
              </a:rPr>
              <a:t>CARE    COURTESY    COOPERATION    CHALLENGE   COMMITMENT</a:t>
            </a:r>
            <a:endParaRPr lang="en-US" altLang="en-US" sz="180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8197" name="AutoShape 9">
            <a:extLst>
              <a:ext uri="{FF2B5EF4-FFF2-40B4-BE49-F238E27FC236}">
                <a16:creationId xmlns:a16="http://schemas.microsoft.com/office/drawing/2014/main" id="{77869CD4-C84A-495D-B5C4-8D02BA2CF0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0" y="6858000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8B4FCE77-D990-4C23-91AC-B2BA71F00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9156700" cy="1041644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E83D7D-0DD3-40B0-9FE5-71B24E88C631}"/>
              </a:ext>
            </a:extLst>
          </p:cNvPr>
          <p:cNvSpPr txBox="1">
            <a:spLocks/>
          </p:cNvSpPr>
          <p:nvPr/>
        </p:nvSpPr>
        <p:spPr bwMode="auto">
          <a:xfrm>
            <a:off x="107504" y="-10289"/>
            <a:ext cx="604744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AU" b="1" dirty="0">
                <a:solidFill>
                  <a:schemeClr val="bg1"/>
                </a:solidFill>
                <a:latin typeface="Book Antiqua" pitchFamily="18" charset="0"/>
              </a:rPr>
              <a:t>Transition Days</a:t>
            </a:r>
          </a:p>
        </p:txBody>
      </p:sp>
      <p:pic>
        <p:nvPicPr>
          <p:cNvPr id="10" name="Picture 3" descr="ChancellorLogo_handbook">
            <a:extLst>
              <a:ext uri="{FF2B5EF4-FFF2-40B4-BE49-F238E27FC236}">
                <a16:creationId xmlns:a16="http://schemas.microsoft.com/office/drawing/2014/main" id="{00E0E51F-AFB8-487C-869F-AC37FE1AC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41" y="36513"/>
            <a:ext cx="2135160" cy="100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AutoShape 4">
            <a:extLst>
              <a:ext uri="{FF2B5EF4-FFF2-40B4-BE49-F238E27FC236}">
                <a16:creationId xmlns:a16="http://schemas.microsoft.com/office/drawing/2014/main" id="{2025A348-6303-473A-8A58-520B508BC07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1935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106283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E26B33F-0535-40E5-85D1-C3B1FF2D3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46B1FA-608B-4DA5-9704-C7B9850A48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7014" y="1600200"/>
            <a:ext cx="3449785" cy="4525963"/>
          </a:xfrm>
        </p:spPr>
        <p:txBody>
          <a:bodyPr/>
          <a:lstStyle/>
          <a:p>
            <a:r>
              <a:rPr lang="en-AU" dirty="0"/>
              <a:t>Found in ‘Resource Scheme’ section of website (under Enrolments)</a:t>
            </a:r>
          </a:p>
          <a:p>
            <a:r>
              <a:rPr lang="en-AU" dirty="0"/>
              <a:t>Can order packs or purchase from any stationery provider</a:t>
            </a:r>
          </a:p>
        </p:txBody>
      </p:sp>
      <p:sp>
        <p:nvSpPr>
          <p:cNvPr id="8196" name="Text Box 2">
            <a:extLst>
              <a:ext uri="{FF2B5EF4-FFF2-40B4-BE49-F238E27FC236}">
                <a16:creationId xmlns:a16="http://schemas.microsoft.com/office/drawing/2014/main" id="{7DE27AC3-961F-4EAB-BC52-6BC995E23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7638"/>
            <a:ext cx="9156700" cy="360362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31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1000"/>
              </a:spcAft>
              <a:buFontTx/>
              <a:buNone/>
            </a:pPr>
            <a:r>
              <a:rPr lang="en-AU" altLang="zh-CN" sz="1600" b="1">
                <a:solidFill>
                  <a:srgbClr val="FFFFFF"/>
                </a:solidFill>
                <a:latin typeface="Book Antiqua" panose="02040602050305030304" pitchFamily="18" charset="0"/>
              </a:rPr>
              <a:t>CARE    COURTESY    COOPERATION    CHALLENGE   COMMITMENT</a:t>
            </a:r>
            <a:endParaRPr lang="en-US" altLang="en-US" sz="180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8197" name="AutoShape 9">
            <a:extLst>
              <a:ext uri="{FF2B5EF4-FFF2-40B4-BE49-F238E27FC236}">
                <a16:creationId xmlns:a16="http://schemas.microsoft.com/office/drawing/2014/main" id="{77869CD4-C84A-495D-B5C4-8D02BA2CF0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0" y="6858000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8B4FCE77-D990-4C23-91AC-B2BA71F00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9156700" cy="1041644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E83D7D-0DD3-40B0-9FE5-71B24E88C631}"/>
              </a:ext>
            </a:extLst>
          </p:cNvPr>
          <p:cNvSpPr txBox="1">
            <a:spLocks/>
          </p:cNvSpPr>
          <p:nvPr/>
        </p:nvSpPr>
        <p:spPr bwMode="auto">
          <a:xfrm>
            <a:off x="107504" y="-10289"/>
            <a:ext cx="604744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AU" b="1" dirty="0">
                <a:solidFill>
                  <a:schemeClr val="bg1"/>
                </a:solidFill>
                <a:latin typeface="Book Antiqua" pitchFamily="18" charset="0"/>
              </a:rPr>
              <a:t>Booklists</a:t>
            </a:r>
          </a:p>
        </p:txBody>
      </p:sp>
      <p:pic>
        <p:nvPicPr>
          <p:cNvPr id="10" name="Picture 3" descr="ChancellorLogo_handbook">
            <a:extLst>
              <a:ext uri="{FF2B5EF4-FFF2-40B4-BE49-F238E27FC236}">
                <a16:creationId xmlns:a16="http://schemas.microsoft.com/office/drawing/2014/main" id="{00E0E51F-AFB8-487C-869F-AC37FE1AC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41" y="36513"/>
            <a:ext cx="2135160" cy="100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AutoShape 4">
            <a:extLst>
              <a:ext uri="{FF2B5EF4-FFF2-40B4-BE49-F238E27FC236}">
                <a16:creationId xmlns:a16="http://schemas.microsoft.com/office/drawing/2014/main" id="{2025A348-6303-473A-8A58-520B508BC07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1935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F7F2A6-7859-AB4A-36B5-7253C6FB3B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8EBB5F-F6EE-0DE1-1C21-AD4C8CA6B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833340"/>
            <a:ext cx="4392488" cy="325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10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7" name="Picture 2">
            <a:extLst>
              <a:ext uri="{FF2B5EF4-FFF2-40B4-BE49-F238E27FC236}">
                <a16:creationId xmlns:a16="http://schemas.microsoft.com/office/drawing/2014/main" id="{C73EC36E-89DD-4E17-A3A8-124809348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3" descr="ChancellorLogo_handbook">
            <a:extLst>
              <a:ext uri="{FF2B5EF4-FFF2-40B4-BE49-F238E27FC236}">
                <a16:creationId xmlns:a16="http://schemas.microsoft.com/office/drawing/2014/main" id="{3E07319F-EE33-4628-A9CA-60C01A6D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25" y="36513"/>
            <a:ext cx="2135188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589" name="AutoShape 4">
            <a:extLst>
              <a:ext uri="{FF2B5EF4-FFF2-40B4-BE49-F238E27FC236}">
                <a16:creationId xmlns:a16="http://schemas.microsoft.com/office/drawing/2014/main" id="{9F010C98-96D6-4F61-B14D-7FA7F9C8DF2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2513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7590" name="Picture 8">
            <a:extLst>
              <a:ext uri="{FF2B5EF4-FFF2-40B4-BE49-F238E27FC236}">
                <a16:creationId xmlns:a16="http://schemas.microsoft.com/office/drawing/2014/main" id="{814C7C22-361F-4731-AA5D-DBFE23EC7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6453188"/>
            <a:ext cx="9144001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1" name="Rectangle 1">
            <a:extLst>
              <a:ext uri="{FF2B5EF4-FFF2-40B4-BE49-F238E27FC236}">
                <a16:creationId xmlns:a16="http://schemas.microsoft.com/office/drawing/2014/main" id="{84B2B9A1-62E6-4B85-94FF-97033A881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9" y="1174641"/>
            <a:ext cx="417646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r>
              <a:rPr lang="en-AU" altLang="en-US" b="1" dirty="0"/>
              <a:t> </a:t>
            </a:r>
            <a:br>
              <a:rPr lang="en-AU" altLang="en-US" dirty="0"/>
            </a:br>
            <a:endParaRPr lang="en-AU" altLang="en-US" dirty="0"/>
          </a:p>
        </p:txBody>
      </p:sp>
      <p:sp>
        <p:nvSpPr>
          <p:cNvPr id="67592" name="TextBox 5">
            <a:extLst>
              <a:ext uri="{FF2B5EF4-FFF2-40B4-BE49-F238E27FC236}">
                <a16:creationId xmlns:a16="http://schemas.microsoft.com/office/drawing/2014/main" id="{F7F8915D-97C7-45AA-BC72-A6C6FE5A4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738" y="196850"/>
            <a:ext cx="5327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r>
              <a:rPr lang="en-AU" altLang="en-US" sz="3600">
                <a:solidFill>
                  <a:schemeClr val="bg1"/>
                </a:solidFill>
                <a:latin typeface="Book Antiqua" panose="02040602050305030304" pitchFamily="18" charset="0"/>
              </a:rPr>
              <a:t>Required Resources </a:t>
            </a:r>
          </a:p>
        </p:txBody>
      </p:sp>
      <p:sp>
        <p:nvSpPr>
          <p:cNvPr id="67594" name="Rectangle 6">
            <a:extLst>
              <a:ext uri="{FF2B5EF4-FFF2-40B4-BE49-F238E27FC236}">
                <a16:creationId xmlns:a16="http://schemas.microsoft.com/office/drawing/2014/main" id="{D0C92F04-E628-4A1F-B376-6778395BB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6035" y="1576151"/>
            <a:ext cx="4028578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r>
              <a:rPr lang="en-AU" altLang="en-US" sz="2800" b="1" dirty="0">
                <a:latin typeface="Book Antiqua" panose="02040602050305030304" pitchFamily="18" charset="0"/>
              </a:rPr>
              <a:t>LAPTOP</a:t>
            </a:r>
            <a:endParaRPr lang="en-AU" altLang="en-US" sz="2800" dirty="0">
              <a:latin typeface="Book Antiqua" panose="02040602050305030304" pitchFamily="18" charset="0"/>
            </a:endParaRPr>
          </a:p>
          <a:p>
            <a:r>
              <a:rPr lang="en-AU" altLang="en-US" sz="2400" dirty="0">
                <a:latin typeface="Book Antiqua" panose="02040602050305030304" pitchFamily="18" charset="0"/>
              </a:rPr>
              <a:t>Full charge EVERYDAY</a:t>
            </a:r>
          </a:p>
          <a:p>
            <a:r>
              <a:rPr lang="en-AU" altLang="en-US" sz="2400" dirty="0">
                <a:latin typeface="Book Antiqua" panose="02040602050305030304" pitchFamily="18" charset="0"/>
              </a:rPr>
              <a:t>Refer to website for laptop specifications. </a:t>
            </a:r>
          </a:p>
        </p:txBody>
      </p:sp>
      <p:sp>
        <p:nvSpPr>
          <p:cNvPr id="67595" name="TextBox 3">
            <a:extLst>
              <a:ext uri="{FF2B5EF4-FFF2-40B4-BE49-F238E27FC236}">
                <a16:creationId xmlns:a16="http://schemas.microsoft.com/office/drawing/2014/main" id="{07358CBF-4FBD-4620-97D6-7F43574E2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6035" y="3980845"/>
            <a:ext cx="4392488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r>
              <a:rPr lang="en-AU" altLang="en-US" sz="2800" b="1" dirty="0">
                <a:latin typeface="Book Antiqua" panose="02040602050305030304" pitchFamily="18" charset="0"/>
              </a:rPr>
              <a:t>Mobile Phones </a:t>
            </a:r>
          </a:p>
          <a:p>
            <a:r>
              <a:rPr lang="en-AU" altLang="en-US" sz="2400" dirty="0">
                <a:latin typeface="Book Antiqua" panose="02040602050305030304" pitchFamily="18" charset="0"/>
              </a:rPr>
              <a:t>Mobile phones/devices must be switched off during lesson time.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764991-9BDE-4DBD-B8DF-44179B73CB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36" y="1738907"/>
            <a:ext cx="3884662" cy="360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264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2">
            <a:extLst>
              <a:ext uri="{FF2B5EF4-FFF2-40B4-BE49-F238E27FC236}">
                <a16:creationId xmlns:a16="http://schemas.microsoft.com/office/drawing/2014/main" id="{7DE27AC3-961F-4EAB-BC52-6BC995E23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7638"/>
            <a:ext cx="9156700" cy="360362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31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1000"/>
              </a:spcAft>
              <a:buFontTx/>
              <a:buNone/>
            </a:pPr>
            <a:r>
              <a:rPr lang="en-AU" altLang="zh-CN" sz="1600" b="1">
                <a:solidFill>
                  <a:srgbClr val="FFFFFF"/>
                </a:solidFill>
                <a:latin typeface="Book Antiqua" panose="02040602050305030304" pitchFamily="18" charset="0"/>
              </a:rPr>
              <a:t>CARE    COURTESY    COOPERATION    CHALLENGE   COMMITMENT</a:t>
            </a:r>
            <a:endParaRPr lang="en-US" altLang="en-US" sz="180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8197" name="AutoShape 9">
            <a:extLst>
              <a:ext uri="{FF2B5EF4-FFF2-40B4-BE49-F238E27FC236}">
                <a16:creationId xmlns:a16="http://schemas.microsoft.com/office/drawing/2014/main" id="{77869CD4-C84A-495D-B5C4-8D02BA2CF0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0" y="6858000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8B4FCE77-D990-4C23-91AC-B2BA71F00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9156700" cy="1041644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E83D7D-0DD3-40B0-9FE5-71B24E88C631}"/>
              </a:ext>
            </a:extLst>
          </p:cNvPr>
          <p:cNvSpPr txBox="1">
            <a:spLocks/>
          </p:cNvSpPr>
          <p:nvPr/>
        </p:nvSpPr>
        <p:spPr bwMode="auto">
          <a:xfrm>
            <a:off x="107504" y="-10289"/>
            <a:ext cx="604744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AU" b="1" dirty="0">
                <a:solidFill>
                  <a:schemeClr val="bg1"/>
                </a:solidFill>
                <a:latin typeface="Book Antiqua" pitchFamily="18" charset="0"/>
              </a:rPr>
              <a:t>Key Dates</a:t>
            </a:r>
          </a:p>
        </p:txBody>
      </p:sp>
      <p:pic>
        <p:nvPicPr>
          <p:cNvPr id="10" name="Picture 3" descr="ChancellorLogo_handbook">
            <a:extLst>
              <a:ext uri="{FF2B5EF4-FFF2-40B4-BE49-F238E27FC236}">
                <a16:creationId xmlns:a16="http://schemas.microsoft.com/office/drawing/2014/main" id="{00E0E51F-AFB8-487C-869F-AC37FE1AC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41" y="36513"/>
            <a:ext cx="2135160" cy="100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AutoShape 4">
            <a:extLst>
              <a:ext uri="{FF2B5EF4-FFF2-40B4-BE49-F238E27FC236}">
                <a16:creationId xmlns:a16="http://schemas.microsoft.com/office/drawing/2014/main" id="{565CF696-CC43-44EF-9908-32863AE6DAD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1935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E3F4698-09DB-48CD-9F8A-32AD8081D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7975" y="1277327"/>
            <a:ext cx="2898109" cy="50716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D2E13E-B3D9-01EA-A134-ACAF6D2752E0}"/>
              </a:ext>
            </a:extLst>
          </p:cNvPr>
          <p:cNvSpPr txBox="1"/>
          <p:nvPr/>
        </p:nvSpPr>
        <p:spPr>
          <a:xfrm>
            <a:off x="504057" y="1610062"/>
            <a:ext cx="522007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/>
              <a:t>Campus Tour Dates</a:t>
            </a:r>
          </a:p>
          <a:p>
            <a:endParaRPr lang="en-AU" sz="2800" dirty="0"/>
          </a:p>
          <a:p>
            <a:r>
              <a:rPr lang="en-AU" sz="2800" b="1" dirty="0"/>
              <a:t>Term 3 </a:t>
            </a:r>
            <a:r>
              <a:rPr lang="en-AU" sz="2800" dirty="0"/>
              <a:t> </a:t>
            </a:r>
          </a:p>
          <a:p>
            <a:r>
              <a:rPr lang="en-AU" sz="2800" dirty="0"/>
              <a:t>Monday 27 July 3.30pm</a:t>
            </a:r>
          </a:p>
          <a:p>
            <a:r>
              <a:rPr lang="en-AU" sz="2800" dirty="0"/>
              <a:t>Thursday 13 August 9am</a:t>
            </a:r>
          </a:p>
          <a:p>
            <a:r>
              <a:rPr lang="en-AU" sz="2800" b="1" dirty="0"/>
              <a:t>Term 4 </a:t>
            </a:r>
            <a:endParaRPr lang="en-AU" sz="2800" dirty="0"/>
          </a:p>
          <a:p>
            <a:r>
              <a:rPr lang="en-AU" sz="2800" dirty="0"/>
              <a:t>Monday 19 October 3.30pm</a:t>
            </a:r>
          </a:p>
          <a:p>
            <a:r>
              <a:rPr lang="en-AU" sz="2800" dirty="0"/>
              <a:t>Thursday 12 November 9</a:t>
            </a:r>
            <a:r>
              <a:rPr lang="en-AU" sz="32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120507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796A1-EEE8-411A-BA6C-B2DFFC8B5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95256"/>
            <a:ext cx="8229600" cy="45640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600"/>
              </a:spcAft>
              <a:defRPr/>
            </a:pPr>
            <a:r>
              <a:rPr lang="en-AU" sz="2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Source of all information – contact details, College calendar, policies and other relevant information</a:t>
            </a: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endParaRPr lang="en-AU" sz="24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Text Box 2">
            <a:extLst>
              <a:ext uri="{FF2B5EF4-FFF2-40B4-BE49-F238E27FC236}">
                <a16:creationId xmlns:a16="http://schemas.microsoft.com/office/drawing/2014/main" id="{7DE27AC3-961F-4EAB-BC52-6BC995E23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7638"/>
            <a:ext cx="9156700" cy="360362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31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1000"/>
              </a:spcAft>
              <a:buFontTx/>
              <a:buNone/>
            </a:pPr>
            <a:r>
              <a:rPr lang="en-AU" altLang="zh-CN" sz="1600" b="1">
                <a:solidFill>
                  <a:srgbClr val="FFFFFF"/>
                </a:solidFill>
                <a:latin typeface="Book Antiqua" panose="02040602050305030304" pitchFamily="18" charset="0"/>
              </a:rPr>
              <a:t>CARE    COURTESY    COOPERATION    CHALLENGE   COMMITMENT</a:t>
            </a:r>
            <a:endParaRPr lang="en-US" altLang="en-US" sz="180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8197" name="AutoShape 9">
            <a:extLst>
              <a:ext uri="{FF2B5EF4-FFF2-40B4-BE49-F238E27FC236}">
                <a16:creationId xmlns:a16="http://schemas.microsoft.com/office/drawing/2014/main" id="{77869CD4-C84A-495D-B5C4-8D02BA2CF0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0" y="6858000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8B4FCE77-D990-4C23-91AC-B2BA71F00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9156700" cy="1041644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E83D7D-0DD3-40B0-9FE5-71B24E88C631}"/>
              </a:ext>
            </a:extLst>
          </p:cNvPr>
          <p:cNvSpPr txBox="1">
            <a:spLocks/>
          </p:cNvSpPr>
          <p:nvPr/>
        </p:nvSpPr>
        <p:spPr bwMode="auto">
          <a:xfrm>
            <a:off x="107504" y="-10289"/>
            <a:ext cx="604744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AU" b="1" dirty="0">
                <a:solidFill>
                  <a:schemeClr val="bg1"/>
                </a:solidFill>
                <a:latin typeface="Book Antiqua" pitchFamily="18" charset="0"/>
              </a:rPr>
              <a:t>Website</a:t>
            </a:r>
          </a:p>
        </p:txBody>
      </p:sp>
      <p:pic>
        <p:nvPicPr>
          <p:cNvPr id="10" name="Picture 3" descr="ChancellorLogo_handbook">
            <a:extLst>
              <a:ext uri="{FF2B5EF4-FFF2-40B4-BE49-F238E27FC236}">
                <a16:creationId xmlns:a16="http://schemas.microsoft.com/office/drawing/2014/main" id="{00E0E51F-AFB8-487C-869F-AC37FE1AC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41" y="36513"/>
            <a:ext cx="2135160" cy="100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AutoShape 4">
            <a:extLst>
              <a:ext uri="{FF2B5EF4-FFF2-40B4-BE49-F238E27FC236}">
                <a16:creationId xmlns:a16="http://schemas.microsoft.com/office/drawing/2014/main" id="{2025A348-6303-473A-8A58-520B508BC07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1935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C01185D-6D5A-4A68-A578-8CF06CED8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722" y="2276872"/>
            <a:ext cx="7325227" cy="37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90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796A1-EEE8-411A-BA6C-B2DFFC8B5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95256"/>
            <a:ext cx="8229600" cy="4564062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AU" sz="2800" dirty="0">
                <a:latin typeface="Arial" panose="020B0604020202020204" pitchFamily="34" charset="0"/>
                <a:cs typeface="Arial" panose="020B0604020202020204" pitchFamily="34" charset="0"/>
              </a:rPr>
              <a:t>Chancellor State College acknowledges the </a:t>
            </a:r>
            <a:r>
              <a:rPr lang="en-AU" sz="28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A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AU" sz="2800" dirty="0">
                <a:latin typeface="Arial" panose="020B0604020202020204" pitchFamily="34" charset="0"/>
                <a:cs typeface="Arial" panose="020B0604020202020204" pitchFamily="34" charset="0"/>
              </a:rPr>
              <a:t> Peoples, the traditional Custodians of the land on which our school is built and where we meet today. </a:t>
            </a: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AU" sz="2800" dirty="0">
                <a:latin typeface="Arial" panose="020B0604020202020204" pitchFamily="34" charset="0"/>
                <a:cs typeface="Arial" panose="020B0604020202020204" pitchFamily="34" charset="0"/>
              </a:rPr>
              <a:t>We pay our respects to the Elders past and present, and acknowledge the important role First Nations people continue to play within our community. </a:t>
            </a:r>
            <a:endParaRPr lang="en-AU" sz="4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8196" name="Text Box 2">
            <a:extLst>
              <a:ext uri="{FF2B5EF4-FFF2-40B4-BE49-F238E27FC236}">
                <a16:creationId xmlns:a16="http://schemas.microsoft.com/office/drawing/2014/main" id="{7DE27AC3-961F-4EAB-BC52-6BC995E23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7638"/>
            <a:ext cx="9156700" cy="360362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31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1000"/>
              </a:spcAft>
              <a:buFontTx/>
              <a:buNone/>
            </a:pPr>
            <a:r>
              <a:rPr lang="en-AU" altLang="zh-CN" sz="1600" b="1">
                <a:solidFill>
                  <a:srgbClr val="FFFFFF"/>
                </a:solidFill>
                <a:latin typeface="Book Antiqua" panose="02040602050305030304" pitchFamily="18" charset="0"/>
              </a:rPr>
              <a:t>CARE    COURTESY    COOPERATION    CHALLENGE   COMMITMENT</a:t>
            </a:r>
            <a:endParaRPr lang="en-US" altLang="en-US" sz="180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8197" name="AutoShape 9">
            <a:extLst>
              <a:ext uri="{FF2B5EF4-FFF2-40B4-BE49-F238E27FC236}">
                <a16:creationId xmlns:a16="http://schemas.microsoft.com/office/drawing/2014/main" id="{77869CD4-C84A-495D-B5C4-8D02BA2CF0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0" y="6858000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8B4FCE77-D990-4C23-91AC-B2BA71F00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9156700" cy="1041644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E83D7D-0DD3-40B0-9FE5-71B24E88C631}"/>
              </a:ext>
            </a:extLst>
          </p:cNvPr>
          <p:cNvSpPr txBox="1">
            <a:spLocks/>
          </p:cNvSpPr>
          <p:nvPr/>
        </p:nvSpPr>
        <p:spPr bwMode="auto">
          <a:xfrm>
            <a:off x="107504" y="-10289"/>
            <a:ext cx="604744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AU" b="1" dirty="0">
                <a:solidFill>
                  <a:schemeClr val="bg1"/>
                </a:solidFill>
                <a:latin typeface="Book Antiqua" pitchFamily="18" charset="0"/>
              </a:rPr>
              <a:t>Acknowledgement of Country</a:t>
            </a:r>
          </a:p>
        </p:txBody>
      </p:sp>
      <p:pic>
        <p:nvPicPr>
          <p:cNvPr id="10" name="Picture 3" descr="ChancellorLogo_handbook">
            <a:extLst>
              <a:ext uri="{FF2B5EF4-FFF2-40B4-BE49-F238E27FC236}">
                <a16:creationId xmlns:a16="http://schemas.microsoft.com/office/drawing/2014/main" id="{00E0E51F-AFB8-487C-869F-AC37FE1AC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41" y="36513"/>
            <a:ext cx="2135160" cy="100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AutoShape 4">
            <a:extLst>
              <a:ext uri="{FF2B5EF4-FFF2-40B4-BE49-F238E27FC236}">
                <a16:creationId xmlns:a16="http://schemas.microsoft.com/office/drawing/2014/main" id="{2025A348-6303-473A-8A58-520B508BC07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1935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936159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21D4D00-BD7A-4D91-B7C8-FF0C3EC59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9156700" cy="1041644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E2EDA3-68BD-476F-9349-90002ABB7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-10289"/>
            <a:ext cx="6047441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AU" b="1">
                <a:solidFill>
                  <a:schemeClr val="bg1"/>
                </a:solidFill>
                <a:latin typeface="Book Antiqua" pitchFamily="18" charset="0"/>
              </a:rPr>
              <a:t>Vision &amp; Values</a:t>
            </a:r>
            <a:endParaRPr lang="en-AU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ECEA1-805F-4D6D-B58E-69A2967F9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705" y="1957965"/>
            <a:ext cx="8362950" cy="2841625"/>
          </a:xfrm>
        </p:spPr>
        <p:txBody>
          <a:bodyPr rtlCol="0"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AU" sz="2000" dirty="0"/>
              <a:t>This Vision is modelled through the College Core Values: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AU" sz="3000" b="1" dirty="0">
                <a:solidFill>
                  <a:srgbClr val="00B050"/>
                </a:solidFill>
              </a:rPr>
              <a:t>Care</a:t>
            </a:r>
            <a:r>
              <a:rPr lang="en-AU" b="1" dirty="0"/>
              <a:t> </a:t>
            </a:r>
            <a:r>
              <a:rPr lang="en-AU" sz="2000" dirty="0"/>
              <a:t>We value one another and our environment. We celebrate together and recognise health and wellbeing needs within our community.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AU" sz="3000" b="1" dirty="0">
                <a:solidFill>
                  <a:srgbClr val="FF0000"/>
                </a:solidFill>
              </a:rPr>
              <a:t>Courtesy</a:t>
            </a:r>
            <a:r>
              <a:rPr lang="en-AU" b="1" dirty="0"/>
              <a:t> </a:t>
            </a:r>
            <a:r>
              <a:rPr lang="en-AU" sz="2000" dirty="0"/>
              <a:t>We respect and value our differences, ensuring we embrace an inclusive approach throughout our community.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AU" sz="3000" b="1" dirty="0">
                <a:solidFill>
                  <a:schemeClr val="tx2"/>
                </a:solidFill>
              </a:rPr>
              <a:t>Cooperation</a:t>
            </a:r>
            <a:r>
              <a:rPr lang="en-AU" b="1" dirty="0"/>
              <a:t> </a:t>
            </a:r>
            <a:r>
              <a:rPr lang="en-AU" sz="2000" dirty="0"/>
              <a:t>We create a common purpose through strong communication and collaboration across our community.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AU" sz="3000" b="1" dirty="0">
                <a:solidFill>
                  <a:srgbClr val="FFC000"/>
                </a:solidFill>
              </a:rPr>
              <a:t>Commitment</a:t>
            </a:r>
            <a:r>
              <a:rPr lang="en-AU" b="1" dirty="0"/>
              <a:t> </a:t>
            </a:r>
            <a:r>
              <a:rPr lang="en-AU" sz="2000" dirty="0"/>
              <a:t>We are a community of learners focussed on continuous improvement in our journey of life-long learning.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AU" sz="3000" b="1" dirty="0">
                <a:solidFill>
                  <a:srgbClr val="7030A0"/>
                </a:solidFill>
              </a:rPr>
              <a:t>Challenge</a:t>
            </a:r>
            <a:r>
              <a:rPr lang="en-AU" b="1" dirty="0"/>
              <a:t> </a:t>
            </a:r>
            <a:r>
              <a:rPr lang="en-AU" sz="2000" dirty="0"/>
              <a:t>We aspire to excellence in 21st Century teaching and learning to build life-long learners.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AU" sz="28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5" name="Title 1">
            <a:extLst>
              <a:ext uri="{FF2B5EF4-FFF2-40B4-BE49-F238E27FC236}">
                <a16:creationId xmlns:a16="http://schemas.microsoft.com/office/drawing/2014/main" id="{D3CEC7A4-27EF-4AF5-963E-84716D315BB5}"/>
              </a:ext>
            </a:extLst>
          </p:cNvPr>
          <p:cNvSpPr txBox="1">
            <a:spLocks/>
          </p:cNvSpPr>
          <p:nvPr/>
        </p:nvSpPr>
        <p:spPr bwMode="auto">
          <a:xfrm>
            <a:off x="188705" y="1117042"/>
            <a:ext cx="821055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en-US" sz="3800" b="1" i="1" dirty="0">
                <a:solidFill>
                  <a:srgbClr val="008692"/>
                </a:solidFill>
                <a:latin typeface="Book Antiqua" panose="02040602050305030304" pitchFamily="18" charset="0"/>
              </a:rPr>
              <a:t>Vision | To be ‘the best we can be’</a:t>
            </a:r>
          </a:p>
        </p:txBody>
      </p:sp>
      <p:pic>
        <p:nvPicPr>
          <p:cNvPr id="15" name="Picture 3" descr="ChancellorLogo_handbook">
            <a:extLst>
              <a:ext uri="{FF2B5EF4-FFF2-40B4-BE49-F238E27FC236}">
                <a16:creationId xmlns:a16="http://schemas.microsoft.com/office/drawing/2014/main" id="{FF574853-E686-42AE-9BAE-F04178073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41" y="36513"/>
            <a:ext cx="2135160" cy="100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AutoShape 4">
            <a:extLst>
              <a:ext uri="{FF2B5EF4-FFF2-40B4-BE49-F238E27FC236}">
                <a16:creationId xmlns:a16="http://schemas.microsoft.com/office/drawing/2014/main" id="{B97FC130-2E83-44BF-A33B-F8D7D8EF656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1935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796A1-EEE8-411A-BA6C-B2DFFC8B5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69223"/>
            <a:ext cx="8640960" cy="4564062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AU" sz="2400" b="1" i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Years 7-9</a:t>
            </a: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AU" sz="2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We believe that the key to a successful Junior Secondary schooling experience lies in the strength of the partnership between the teacher, the student and home. </a:t>
            </a: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endParaRPr lang="en-AU" sz="24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0000" indent="-180000" eaLnBrk="1" fontAlgn="auto" hangingPunct="1">
              <a:spcAft>
                <a:spcPts val="600"/>
              </a:spcAft>
              <a:defRPr/>
            </a:pPr>
            <a:r>
              <a:rPr lang="en-AU" sz="2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Support staff – Guidance officers, School nurse, Student Engagement staff, Year level coordinators.</a:t>
            </a:r>
          </a:p>
          <a:p>
            <a:pPr marL="180000" indent="-180000" eaLnBrk="1" fontAlgn="auto" hangingPunct="1">
              <a:spcAft>
                <a:spcPts val="600"/>
              </a:spcAft>
              <a:defRPr/>
            </a:pPr>
            <a:r>
              <a:rPr lang="en-AU" sz="2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Key teachers take great care, become familiar with their students through focused lessons and inquiry based investigations and projects.</a:t>
            </a:r>
          </a:p>
        </p:txBody>
      </p:sp>
      <p:sp>
        <p:nvSpPr>
          <p:cNvPr id="8196" name="Text Box 2">
            <a:extLst>
              <a:ext uri="{FF2B5EF4-FFF2-40B4-BE49-F238E27FC236}">
                <a16:creationId xmlns:a16="http://schemas.microsoft.com/office/drawing/2014/main" id="{7DE27AC3-961F-4EAB-BC52-6BC995E23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7638"/>
            <a:ext cx="9156700" cy="360362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31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1000"/>
              </a:spcAft>
              <a:buFontTx/>
              <a:buNone/>
            </a:pPr>
            <a:r>
              <a:rPr lang="en-AU" altLang="zh-CN" sz="1600" b="1">
                <a:solidFill>
                  <a:srgbClr val="FFFFFF"/>
                </a:solidFill>
                <a:latin typeface="Book Antiqua" panose="02040602050305030304" pitchFamily="18" charset="0"/>
              </a:rPr>
              <a:t>CARE    COURTESY    COOPERATION    CHALLENGE   COMMITMENT</a:t>
            </a:r>
            <a:endParaRPr lang="en-US" altLang="en-US" sz="180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8197" name="AutoShape 9">
            <a:extLst>
              <a:ext uri="{FF2B5EF4-FFF2-40B4-BE49-F238E27FC236}">
                <a16:creationId xmlns:a16="http://schemas.microsoft.com/office/drawing/2014/main" id="{77869CD4-C84A-495D-B5C4-8D02BA2CF0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0" y="6858000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8B4FCE77-D990-4C23-91AC-B2BA71F00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9156700" cy="1041644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E83D7D-0DD3-40B0-9FE5-71B24E88C631}"/>
              </a:ext>
            </a:extLst>
          </p:cNvPr>
          <p:cNvSpPr txBox="1">
            <a:spLocks/>
          </p:cNvSpPr>
          <p:nvPr/>
        </p:nvSpPr>
        <p:spPr bwMode="auto">
          <a:xfrm>
            <a:off x="107504" y="-10289"/>
            <a:ext cx="604744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AU" b="1" dirty="0">
                <a:solidFill>
                  <a:schemeClr val="bg1"/>
                </a:solidFill>
                <a:latin typeface="Book Antiqua" pitchFamily="18" charset="0"/>
              </a:rPr>
              <a:t>Junior Secondary</a:t>
            </a:r>
          </a:p>
        </p:txBody>
      </p:sp>
      <p:pic>
        <p:nvPicPr>
          <p:cNvPr id="10" name="Picture 3" descr="ChancellorLogo_handbook">
            <a:extLst>
              <a:ext uri="{FF2B5EF4-FFF2-40B4-BE49-F238E27FC236}">
                <a16:creationId xmlns:a16="http://schemas.microsoft.com/office/drawing/2014/main" id="{00E0E51F-AFB8-487C-869F-AC37FE1AC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41" y="36513"/>
            <a:ext cx="2135160" cy="100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AutoShape 4">
            <a:extLst>
              <a:ext uri="{FF2B5EF4-FFF2-40B4-BE49-F238E27FC236}">
                <a16:creationId xmlns:a16="http://schemas.microsoft.com/office/drawing/2014/main" id="{2025A348-6303-473A-8A58-520B508BC07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1935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504717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2">
            <a:extLst>
              <a:ext uri="{FF2B5EF4-FFF2-40B4-BE49-F238E27FC236}">
                <a16:creationId xmlns:a16="http://schemas.microsoft.com/office/drawing/2014/main" id="{7DE27AC3-961F-4EAB-BC52-6BC995E23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7638"/>
            <a:ext cx="9156700" cy="360362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31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1000"/>
              </a:spcAft>
              <a:buFontTx/>
              <a:buNone/>
            </a:pPr>
            <a:r>
              <a:rPr lang="en-AU" altLang="zh-CN" sz="1600" b="1">
                <a:solidFill>
                  <a:srgbClr val="FFFFFF"/>
                </a:solidFill>
                <a:latin typeface="Book Antiqua" panose="02040602050305030304" pitchFamily="18" charset="0"/>
              </a:rPr>
              <a:t>CARE    COURTESY    COOPERATION    CHALLENGE   COMMITMENT</a:t>
            </a:r>
            <a:endParaRPr lang="en-US" altLang="en-US" sz="180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8197" name="AutoShape 9">
            <a:extLst>
              <a:ext uri="{FF2B5EF4-FFF2-40B4-BE49-F238E27FC236}">
                <a16:creationId xmlns:a16="http://schemas.microsoft.com/office/drawing/2014/main" id="{77869CD4-C84A-495D-B5C4-8D02BA2CF0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0" y="6858000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8B4FCE77-D990-4C23-91AC-B2BA71F00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9156700" cy="1041644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E83D7D-0DD3-40B0-9FE5-71B24E88C631}"/>
              </a:ext>
            </a:extLst>
          </p:cNvPr>
          <p:cNvSpPr txBox="1">
            <a:spLocks/>
          </p:cNvSpPr>
          <p:nvPr/>
        </p:nvSpPr>
        <p:spPr bwMode="auto">
          <a:xfrm>
            <a:off x="107504" y="-10289"/>
            <a:ext cx="604744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AU" b="1" dirty="0">
                <a:solidFill>
                  <a:schemeClr val="bg1"/>
                </a:solidFill>
                <a:latin typeface="Book Antiqua" pitchFamily="18" charset="0"/>
              </a:rPr>
              <a:t>Curriculum</a:t>
            </a:r>
          </a:p>
        </p:txBody>
      </p:sp>
      <p:pic>
        <p:nvPicPr>
          <p:cNvPr id="10" name="Picture 3" descr="ChancellorLogo_handbook">
            <a:extLst>
              <a:ext uri="{FF2B5EF4-FFF2-40B4-BE49-F238E27FC236}">
                <a16:creationId xmlns:a16="http://schemas.microsoft.com/office/drawing/2014/main" id="{00E0E51F-AFB8-487C-869F-AC37FE1AC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41" y="36513"/>
            <a:ext cx="2135160" cy="100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s://chancellorsc.eq.edu.au/SiteCollectionImages/academy-structure.png">
            <a:extLst>
              <a:ext uri="{FF2B5EF4-FFF2-40B4-BE49-F238E27FC236}">
                <a16:creationId xmlns:a16="http://schemas.microsoft.com/office/drawing/2014/main" id="{128034D5-24E6-4811-9D1C-671E888384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0387"/>
            <a:ext cx="4797803" cy="427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D931D6-F351-4D52-8525-3DE3984A608D}"/>
              </a:ext>
            </a:extLst>
          </p:cNvPr>
          <p:cNvSpPr txBox="1"/>
          <p:nvPr/>
        </p:nvSpPr>
        <p:spPr>
          <a:xfrm>
            <a:off x="5004048" y="1420387"/>
            <a:ext cx="39604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Students are supported to reach their potential through exposure to a range of immersive learning experiences and opportunities that ignite their talents, interests and passions.</a:t>
            </a:r>
          </a:p>
          <a:p>
            <a:endParaRPr lang="en-AU" sz="24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AU" sz="24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These pathways prepare students for their next phase of learning.</a:t>
            </a:r>
            <a:endParaRPr lang="en-AU" sz="2400" dirty="0"/>
          </a:p>
        </p:txBody>
      </p:sp>
      <p:cxnSp>
        <p:nvCxnSpPr>
          <p:cNvPr id="11" name="AutoShape 4">
            <a:extLst>
              <a:ext uri="{FF2B5EF4-FFF2-40B4-BE49-F238E27FC236}">
                <a16:creationId xmlns:a16="http://schemas.microsoft.com/office/drawing/2014/main" id="{565CF696-CC43-44EF-9908-32863AE6DAD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1935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239388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2">
            <a:extLst>
              <a:ext uri="{FF2B5EF4-FFF2-40B4-BE49-F238E27FC236}">
                <a16:creationId xmlns:a16="http://schemas.microsoft.com/office/drawing/2014/main" id="{7DE27AC3-961F-4EAB-BC52-6BC995E23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7638"/>
            <a:ext cx="9156700" cy="360362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31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1000"/>
              </a:spcAft>
              <a:buFontTx/>
              <a:buNone/>
            </a:pPr>
            <a:r>
              <a:rPr lang="en-AU" altLang="zh-CN" sz="1600" b="1">
                <a:solidFill>
                  <a:srgbClr val="FFFFFF"/>
                </a:solidFill>
                <a:latin typeface="Book Antiqua" panose="02040602050305030304" pitchFamily="18" charset="0"/>
              </a:rPr>
              <a:t>CARE    COURTESY    COOPERATION    CHALLENGE   COMMITMENT</a:t>
            </a:r>
            <a:endParaRPr lang="en-US" altLang="en-US" sz="180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8197" name="AutoShape 9">
            <a:extLst>
              <a:ext uri="{FF2B5EF4-FFF2-40B4-BE49-F238E27FC236}">
                <a16:creationId xmlns:a16="http://schemas.microsoft.com/office/drawing/2014/main" id="{77869CD4-C84A-495D-B5C4-8D02BA2CF0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0" y="6858000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8B4FCE77-D990-4C23-91AC-B2BA71F00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9156700" cy="1041644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E83D7D-0DD3-40B0-9FE5-71B24E88C631}"/>
              </a:ext>
            </a:extLst>
          </p:cNvPr>
          <p:cNvSpPr txBox="1">
            <a:spLocks/>
          </p:cNvSpPr>
          <p:nvPr/>
        </p:nvSpPr>
        <p:spPr bwMode="auto">
          <a:xfrm>
            <a:off x="107504" y="-10289"/>
            <a:ext cx="604744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AU" b="1" dirty="0">
                <a:solidFill>
                  <a:schemeClr val="bg1"/>
                </a:solidFill>
                <a:latin typeface="Book Antiqua" pitchFamily="18" charset="0"/>
              </a:rPr>
              <a:t>Leadership</a:t>
            </a:r>
          </a:p>
        </p:txBody>
      </p:sp>
      <p:pic>
        <p:nvPicPr>
          <p:cNvPr id="10" name="Picture 3" descr="ChancellorLogo_handbook">
            <a:extLst>
              <a:ext uri="{FF2B5EF4-FFF2-40B4-BE49-F238E27FC236}">
                <a16:creationId xmlns:a16="http://schemas.microsoft.com/office/drawing/2014/main" id="{00E0E51F-AFB8-487C-869F-AC37FE1AC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41" y="36513"/>
            <a:ext cx="2135160" cy="100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AutoShape 4">
            <a:extLst>
              <a:ext uri="{FF2B5EF4-FFF2-40B4-BE49-F238E27FC236}">
                <a16:creationId xmlns:a16="http://schemas.microsoft.com/office/drawing/2014/main" id="{565CF696-CC43-44EF-9908-32863AE6DAD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1935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6F4415F-08F7-4A3D-AA0D-1A64F4258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95256"/>
            <a:ext cx="8229600" cy="4564062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AU" sz="28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Leadership opportunities exist for all students through our College Portfolios</a:t>
            </a:r>
            <a:r>
              <a:rPr lang="en-AU" sz="2400" b="1" i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eaLnBrk="1" fontAlgn="auto" hangingPunct="1">
              <a:spcAft>
                <a:spcPts val="600"/>
              </a:spcAft>
              <a:defRPr/>
            </a:pPr>
            <a:r>
              <a:rPr lang="en-AU" sz="28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Creative Industries</a:t>
            </a:r>
          </a:p>
          <a:p>
            <a:pPr eaLnBrk="1" fontAlgn="auto" hangingPunct="1">
              <a:spcAft>
                <a:spcPts val="600"/>
              </a:spcAft>
              <a:defRPr/>
            </a:pPr>
            <a:r>
              <a:rPr lang="en-AU" sz="28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Community</a:t>
            </a:r>
          </a:p>
          <a:p>
            <a:pPr eaLnBrk="1" fontAlgn="auto" hangingPunct="1">
              <a:spcAft>
                <a:spcPts val="600"/>
              </a:spcAft>
              <a:defRPr/>
            </a:pPr>
            <a:r>
              <a:rPr lang="en-AU" sz="28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Environmental</a:t>
            </a:r>
          </a:p>
          <a:p>
            <a:pPr eaLnBrk="1" fontAlgn="auto" hangingPunct="1">
              <a:spcAft>
                <a:spcPts val="600"/>
              </a:spcAft>
              <a:defRPr/>
            </a:pPr>
            <a:r>
              <a:rPr lang="en-AU" sz="28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Sport</a:t>
            </a:r>
          </a:p>
          <a:p>
            <a:pPr eaLnBrk="1" fontAlgn="auto" hangingPunct="1">
              <a:spcAft>
                <a:spcPts val="600"/>
              </a:spcAft>
              <a:defRPr/>
            </a:pPr>
            <a:r>
              <a:rPr lang="en-AU" sz="28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STEM</a:t>
            </a:r>
          </a:p>
          <a:p>
            <a:pPr eaLnBrk="1" fontAlgn="auto" hangingPunct="1">
              <a:spcAft>
                <a:spcPts val="600"/>
              </a:spcAft>
              <a:defRPr/>
            </a:pPr>
            <a:r>
              <a:rPr lang="en-AU" sz="28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Leo</a:t>
            </a: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endParaRPr lang="en-AU" sz="2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CBDCFD-9A55-4B32-B5CB-337B0733B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2730070"/>
            <a:ext cx="5328592" cy="358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57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814763-EDB6-4214-861A-50AFFB1EF0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63888" y="1169224"/>
            <a:ext cx="5472607" cy="4348008"/>
          </a:xfrm>
        </p:spPr>
        <p:txBody>
          <a:bodyPr/>
          <a:lstStyle/>
          <a:p>
            <a:pPr eaLnBrk="1" hangingPunct="1"/>
            <a:r>
              <a:rPr lang="en-AU" altLang="en-US" sz="2000" dirty="0">
                <a:solidFill>
                  <a:srgbClr val="000066"/>
                </a:solidFill>
                <a:latin typeface="Arial" panose="020B0604020202020204" pitchFamily="34" charset="0"/>
              </a:rPr>
              <a:t>Year 7 Camp</a:t>
            </a:r>
            <a:endParaRPr lang="en-AU" altLang="ko-KR" sz="2000" dirty="0">
              <a:solidFill>
                <a:srgbClr val="000066"/>
              </a:solidFill>
              <a:latin typeface="Arial" panose="020B0604020202020204" pitchFamily="34" charset="0"/>
              <a:ea typeface="Gulim" panose="020B0600000101010101" pitchFamily="34" charset="-127"/>
            </a:endParaRPr>
          </a:p>
          <a:p>
            <a:pPr eaLnBrk="1" hangingPunct="1"/>
            <a:r>
              <a:rPr lang="en-AU" altLang="en-US" sz="2000" dirty="0">
                <a:solidFill>
                  <a:srgbClr val="000066"/>
                </a:solidFill>
                <a:latin typeface="Arial" panose="020B0604020202020204" pitchFamily="34" charset="0"/>
              </a:rPr>
              <a:t>Leadership Program </a:t>
            </a:r>
            <a:r>
              <a:rPr lang="en-AU" altLang="ko-KR" sz="2000" dirty="0">
                <a:solidFill>
                  <a:srgbClr val="000066"/>
                </a:solidFill>
                <a:latin typeface="Arial" panose="020B0604020202020204" pitchFamily="34" charset="0"/>
                <a:ea typeface="Gulim" panose="020B0600000101010101" pitchFamily="34" charset="-127"/>
              </a:rPr>
              <a:t>– Po</a:t>
            </a:r>
            <a:r>
              <a:rPr lang="en-AU" altLang="en-US" sz="2000" dirty="0">
                <a:solidFill>
                  <a:srgbClr val="000066"/>
                </a:solidFill>
                <a:latin typeface="Arial" panose="020B0604020202020204" pitchFamily="34" charset="0"/>
              </a:rPr>
              <a:t>rtfolio Teams</a:t>
            </a:r>
          </a:p>
          <a:p>
            <a:pPr eaLnBrk="1" hangingPunct="1"/>
            <a:r>
              <a:rPr lang="en-AU" altLang="en-US" sz="2000" dirty="0" err="1">
                <a:solidFill>
                  <a:srgbClr val="000066"/>
                </a:solidFill>
                <a:latin typeface="Arial" panose="020B0604020202020204" pitchFamily="34" charset="0"/>
              </a:rPr>
              <a:t>Optiminds</a:t>
            </a:r>
            <a:r>
              <a:rPr lang="en-AU" altLang="en-US" sz="2000" dirty="0">
                <a:solidFill>
                  <a:srgbClr val="000066"/>
                </a:solidFill>
                <a:latin typeface="Arial" panose="020B0604020202020204" pitchFamily="34" charset="0"/>
              </a:rPr>
              <a:t>, Debating teams, Readers Cup</a:t>
            </a:r>
          </a:p>
          <a:p>
            <a:pPr eaLnBrk="1" hangingPunct="1"/>
            <a:r>
              <a:rPr lang="en-AU" altLang="en-US" sz="2000" dirty="0">
                <a:solidFill>
                  <a:srgbClr val="000066"/>
                </a:solidFill>
                <a:latin typeface="Arial" panose="020B0604020202020204" pitchFamily="34" charset="0"/>
              </a:rPr>
              <a:t>Sport</a:t>
            </a:r>
          </a:p>
          <a:p>
            <a:pPr eaLnBrk="1" hangingPunct="1"/>
            <a:r>
              <a:rPr lang="en-AU" altLang="en-US" sz="2000" dirty="0">
                <a:solidFill>
                  <a:srgbClr val="000066"/>
                </a:solidFill>
                <a:latin typeface="Arial" panose="020B0604020202020204" pitchFamily="34" charset="0"/>
              </a:rPr>
              <a:t>Choir and Dance groups</a:t>
            </a:r>
            <a:endParaRPr lang="en-AU" altLang="ko-KR" sz="2000" dirty="0">
              <a:solidFill>
                <a:srgbClr val="000066"/>
              </a:solidFill>
              <a:latin typeface="Arial" panose="020B0604020202020204" pitchFamily="34" charset="0"/>
              <a:ea typeface="Gulim" panose="020B0600000101010101" pitchFamily="34" charset="-127"/>
            </a:endParaRPr>
          </a:p>
          <a:p>
            <a:pPr eaLnBrk="1" hangingPunct="1"/>
            <a:r>
              <a:rPr lang="en-AU" altLang="en-US" sz="2000" dirty="0">
                <a:solidFill>
                  <a:srgbClr val="000066"/>
                </a:solidFill>
                <a:latin typeface="Arial" panose="020B0604020202020204" pitchFamily="34" charset="0"/>
              </a:rPr>
              <a:t>5C Celebration Days</a:t>
            </a:r>
          </a:p>
          <a:p>
            <a:pPr eaLnBrk="1" hangingPunct="1"/>
            <a:r>
              <a:rPr lang="en-AU" altLang="en-US" sz="2000" dirty="0">
                <a:solidFill>
                  <a:srgbClr val="000066"/>
                </a:solidFill>
                <a:latin typeface="Arial" panose="020B0604020202020204" pitchFamily="34" charset="0"/>
              </a:rPr>
              <a:t>Community and Special Events</a:t>
            </a:r>
            <a:endParaRPr lang="en-AU" altLang="ko-KR" sz="2000" dirty="0">
              <a:solidFill>
                <a:srgbClr val="000066"/>
              </a:solidFill>
              <a:latin typeface="Arial" panose="020B0604020202020204" pitchFamily="34" charset="0"/>
              <a:ea typeface="Gulim" panose="020B0600000101010101" pitchFamily="34" charset="-127"/>
            </a:endParaRPr>
          </a:p>
          <a:p>
            <a:pPr eaLnBrk="1" hangingPunct="1"/>
            <a:r>
              <a:rPr lang="en-AU" altLang="en-US" sz="2000" dirty="0">
                <a:solidFill>
                  <a:srgbClr val="000066"/>
                </a:solidFill>
                <a:latin typeface="Arial" panose="020B0604020202020204" pitchFamily="34" charset="0"/>
              </a:rPr>
              <a:t>Instrumental Music – Rock Band, Concert Band, Jazz Band, Woodwind Ensemble</a:t>
            </a:r>
          </a:p>
          <a:p>
            <a:pPr marL="0" indent="0">
              <a:buNone/>
            </a:pPr>
            <a:endParaRPr lang="en-AU" sz="2000" u="sng" dirty="0">
              <a:latin typeface="Abadi Extra Light" panose="020B0204020104020204" pitchFamily="34" charset="0"/>
            </a:endParaRPr>
          </a:p>
        </p:txBody>
      </p:sp>
      <p:sp>
        <p:nvSpPr>
          <p:cNvPr id="8196" name="Text Box 2">
            <a:extLst>
              <a:ext uri="{FF2B5EF4-FFF2-40B4-BE49-F238E27FC236}">
                <a16:creationId xmlns:a16="http://schemas.microsoft.com/office/drawing/2014/main" id="{7DE27AC3-961F-4EAB-BC52-6BC995E23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7638"/>
            <a:ext cx="9156700" cy="360362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31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1000"/>
              </a:spcAft>
              <a:buFontTx/>
              <a:buNone/>
            </a:pPr>
            <a:r>
              <a:rPr lang="en-AU" altLang="zh-CN" sz="1600" b="1">
                <a:solidFill>
                  <a:srgbClr val="FFFFFF"/>
                </a:solidFill>
                <a:latin typeface="Book Antiqua" panose="02040602050305030304" pitchFamily="18" charset="0"/>
              </a:rPr>
              <a:t>CARE    COURTESY    COOPERATION    CHALLENGE   COMMITMENT</a:t>
            </a:r>
            <a:endParaRPr lang="en-US" altLang="en-US" sz="180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8197" name="AutoShape 9">
            <a:extLst>
              <a:ext uri="{FF2B5EF4-FFF2-40B4-BE49-F238E27FC236}">
                <a16:creationId xmlns:a16="http://schemas.microsoft.com/office/drawing/2014/main" id="{77869CD4-C84A-495D-B5C4-8D02BA2CF0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0" y="6858000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8B4FCE77-D990-4C23-91AC-B2BA71F00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9156700" cy="1041644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E83D7D-0DD3-40B0-9FE5-71B24E88C631}"/>
              </a:ext>
            </a:extLst>
          </p:cNvPr>
          <p:cNvSpPr txBox="1">
            <a:spLocks/>
          </p:cNvSpPr>
          <p:nvPr/>
        </p:nvSpPr>
        <p:spPr bwMode="auto">
          <a:xfrm>
            <a:off x="107504" y="-10289"/>
            <a:ext cx="604744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AU" b="1" dirty="0">
                <a:solidFill>
                  <a:schemeClr val="bg1"/>
                </a:solidFill>
                <a:latin typeface="Book Antiqua" pitchFamily="18" charset="0"/>
              </a:rPr>
              <a:t>Extra Curricular opportunities</a:t>
            </a:r>
          </a:p>
        </p:txBody>
      </p:sp>
      <p:pic>
        <p:nvPicPr>
          <p:cNvPr id="10" name="Picture 3" descr="ChancellorLogo_handbook">
            <a:extLst>
              <a:ext uri="{FF2B5EF4-FFF2-40B4-BE49-F238E27FC236}">
                <a16:creationId xmlns:a16="http://schemas.microsoft.com/office/drawing/2014/main" id="{00E0E51F-AFB8-487C-869F-AC37FE1AC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41" y="36513"/>
            <a:ext cx="2135160" cy="100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AutoShape 4">
            <a:extLst>
              <a:ext uri="{FF2B5EF4-FFF2-40B4-BE49-F238E27FC236}">
                <a16:creationId xmlns:a16="http://schemas.microsoft.com/office/drawing/2014/main" id="{2025A348-6303-473A-8A58-520B508BC07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1935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36AF914C-5D3B-416D-8E07-ADE42FC242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79512" y="1224508"/>
            <a:ext cx="1440159" cy="138852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3E4D03-3AF6-4E98-8F27-CF1A41250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8404" y="1249021"/>
            <a:ext cx="1440159" cy="13640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521071-E0E3-481C-A6F5-E7EFECCA3E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162" y="4890458"/>
            <a:ext cx="3024336" cy="13885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2CBEBE-6464-A307-795A-264CE2E1AD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520" y="2733931"/>
            <a:ext cx="2981620" cy="188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44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>
            <a:extLst>
              <a:ext uri="{FF2B5EF4-FFF2-40B4-BE49-F238E27FC236}">
                <a16:creationId xmlns:a16="http://schemas.microsoft.com/office/drawing/2014/main" id="{83DFBAB2-A01F-4EAF-8FC2-EE999DCEA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Picture 3" descr="ChancellorLogo_handbook">
            <a:extLst>
              <a:ext uri="{FF2B5EF4-FFF2-40B4-BE49-F238E27FC236}">
                <a16:creationId xmlns:a16="http://schemas.microsoft.com/office/drawing/2014/main" id="{437BE257-41BD-4D8A-B36F-AADCA2B4F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25" y="36513"/>
            <a:ext cx="2135188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8372" name="AutoShape 4">
            <a:extLst>
              <a:ext uri="{FF2B5EF4-FFF2-40B4-BE49-F238E27FC236}">
                <a16:creationId xmlns:a16="http://schemas.microsoft.com/office/drawing/2014/main" id="{E9DBA3F4-B02A-461F-A2EA-46816A965E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2513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8373" name="Picture 8">
            <a:extLst>
              <a:ext uri="{FF2B5EF4-FFF2-40B4-BE49-F238E27FC236}">
                <a16:creationId xmlns:a16="http://schemas.microsoft.com/office/drawing/2014/main" id="{01500DEF-968D-434F-B33C-D3FD17B7C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6453188"/>
            <a:ext cx="9144001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6EC785-BE55-4602-B607-139C9217D2EB}"/>
              </a:ext>
            </a:extLst>
          </p:cNvPr>
          <p:cNvSpPr/>
          <p:nvPr/>
        </p:nvSpPr>
        <p:spPr>
          <a:xfrm>
            <a:off x="323528" y="116632"/>
            <a:ext cx="6192688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4400" kern="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  <a:latin typeface="Book Antiqua" panose="02040602050305030304" pitchFamily="18" charset="0"/>
                <a:ea typeface="+mj-ea"/>
                <a:cs typeface="+mj-cs"/>
              </a:rPr>
              <a:t>Inclusion</a:t>
            </a:r>
            <a:endParaRPr lang="en-AU" kern="0" dirty="0">
              <a:solidFill>
                <a:sysClr val="windowText" lastClr="00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58375" name="Picture 1">
            <a:extLst>
              <a:ext uri="{FF2B5EF4-FFF2-40B4-BE49-F238E27FC236}">
                <a16:creationId xmlns:a16="http://schemas.microsoft.com/office/drawing/2014/main" id="{2FAAF887-E815-42B8-B0B8-1A701FB16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203325"/>
            <a:ext cx="5432425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Picture 5">
            <a:extLst>
              <a:ext uri="{FF2B5EF4-FFF2-40B4-BE49-F238E27FC236}">
                <a16:creationId xmlns:a16="http://schemas.microsoft.com/office/drawing/2014/main" id="{1CE82D91-F25A-4D94-8BFA-89B9D2C2E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788" y="1108075"/>
            <a:ext cx="3044825" cy="315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8377" name="Content Placeholder 3">
            <a:extLst>
              <a:ext uri="{FF2B5EF4-FFF2-40B4-BE49-F238E27FC236}">
                <a16:creationId xmlns:a16="http://schemas.microsoft.com/office/drawing/2014/main" id="{CBA5F359-58DF-40E9-A232-67D5AB33A0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80063" y="4259263"/>
          <a:ext cx="3055937" cy="216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8" imgW="7562785" imgH="5346331" progId="AcroExch.Document.DC">
                  <p:embed/>
                </p:oleObj>
              </mc:Choice>
              <mc:Fallback>
                <p:oleObj name="Acrobat Document" r:id="rId8" imgW="7562785" imgH="5346331" progId="AcroExch.Document.DC">
                  <p:embed/>
                  <p:pic>
                    <p:nvPicPr>
                      <p:cNvPr id="58377" name="Content Placeholder 3">
                        <a:extLst>
                          <a:ext uri="{FF2B5EF4-FFF2-40B4-BE49-F238E27FC236}">
                            <a16:creationId xmlns:a16="http://schemas.microsoft.com/office/drawing/2014/main" id="{CBA5F359-58DF-40E9-A232-67D5AB33A0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4259263"/>
                        <a:ext cx="3055937" cy="2160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7136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796A1-EEE8-411A-BA6C-B2DFFC8B5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95256"/>
            <a:ext cx="8229600" cy="45640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600"/>
              </a:spcAft>
              <a:defRPr/>
            </a:pP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  <a:hlinkClick r:id="rId2" tooltip="QParents"/>
              </a:rPr>
              <a:t>QParents </a:t>
            </a: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 is a secure, online portal that has that provides parents with 24-hour access to their child's information</a:t>
            </a:r>
          </a:p>
          <a:p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QParents provides secure, online access to student information such as:</a:t>
            </a:r>
          </a:p>
          <a:p>
            <a:pPr lvl="1"/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SRS consent &amp; invoices</a:t>
            </a:r>
          </a:p>
          <a:p>
            <a:pPr lvl="1"/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excursion management &amp; permissions</a:t>
            </a:r>
          </a:p>
          <a:p>
            <a:pPr lvl="1"/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attendance details</a:t>
            </a:r>
          </a:p>
          <a:p>
            <a:pPr lvl="1"/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report cards, </a:t>
            </a:r>
          </a:p>
          <a:p>
            <a:pPr lvl="1"/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timetables &amp; assessment dates</a:t>
            </a:r>
          </a:p>
          <a:p>
            <a:pPr lvl="1"/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upcoming events</a:t>
            </a:r>
          </a:p>
          <a:p>
            <a:pPr lvl="1"/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payment history</a:t>
            </a:r>
          </a:p>
          <a:p>
            <a:pPr marL="457200" lvl="1" indent="0">
              <a:buNone/>
            </a:pPr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600"/>
              </a:spcAft>
              <a:defRPr/>
            </a:pPr>
            <a:endParaRPr lang="en-AU" sz="2400" b="1" i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endParaRPr lang="en-AU" sz="2400" b="1" i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Text Box 2">
            <a:extLst>
              <a:ext uri="{FF2B5EF4-FFF2-40B4-BE49-F238E27FC236}">
                <a16:creationId xmlns:a16="http://schemas.microsoft.com/office/drawing/2014/main" id="{7DE27AC3-961F-4EAB-BC52-6BC995E23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7638"/>
            <a:ext cx="9156700" cy="360362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31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1000"/>
              </a:spcAft>
              <a:buFontTx/>
              <a:buNone/>
            </a:pPr>
            <a:r>
              <a:rPr lang="en-AU" altLang="zh-CN" sz="1600" b="1">
                <a:solidFill>
                  <a:srgbClr val="FFFFFF"/>
                </a:solidFill>
                <a:latin typeface="Book Antiqua" panose="02040602050305030304" pitchFamily="18" charset="0"/>
              </a:rPr>
              <a:t>CARE    COURTESY    COOPERATION    CHALLENGE   COMMITMENT</a:t>
            </a:r>
            <a:endParaRPr lang="en-US" altLang="en-US" sz="180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8197" name="AutoShape 9">
            <a:extLst>
              <a:ext uri="{FF2B5EF4-FFF2-40B4-BE49-F238E27FC236}">
                <a16:creationId xmlns:a16="http://schemas.microsoft.com/office/drawing/2014/main" id="{77869CD4-C84A-495D-B5C4-8D02BA2CF0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0" y="6858000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8B4FCE77-D990-4C23-91AC-B2BA71F00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9156700" cy="1041644"/>
          </a:xfrm>
          <a:prstGeom prst="rect">
            <a:avLst/>
          </a:prstGeom>
          <a:solidFill>
            <a:srgbClr val="003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E83D7D-0DD3-40B0-9FE5-71B24E88C631}"/>
              </a:ext>
            </a:extLst>
          </p:cNvPr>
          <p:cNvSpPr txBox="1">
            <a:spLocks/>
          </p:cNvSpPr>
          <p:nvPr/>
        </p:nvSpPr>
        <p:spPr bwMode="auto">
          <a:xfrm>
            <a:off x="107504" y="-10289"/>
            <a:ext cx="604744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AU" b="1" dirty="0">
                <a:solidFill>
                  <a:schemeClr val="bg1"/>
                </a:solidFill>
                <a:latin typeface="Book Antiqua" pitchFamily="18" charset="0"/>
              </a:rPr>
              <a:t>QParent</a:t>
            </a:r>
          </a:p>
        </p:txBody>
      </p:sp>
      <p:pic>
        <p:nvPicPr>
          <p:cNvPr id="10" name="Picture 3" descr="ChancellorLogo_handbook">
            <a:extLst>
              <a:ext uri="{FF2B5EF4-FFF2-40B4-BE49-F238E27FC236}">
                <a16:creationId xmlns:a16="http://schemas.microsoft.com/office/drawing/2014/main" id="{00E0E51F-AFB8-487C-869F-AC37FE1AC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41" y="36513"/>
            <a:ext cx="2135160" cy="100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AutoShape 4">
            <a:extLst>
              <a:ext uri="{FF2B5EF4-FFF2-40B4-BE49-F238E27FC236}">
                <a16:creationId xmlns:a16="http://schemas.microsoft.com/office/drawing/2014/main" id="{2025A348-6303-473A-8A58-520B508BC07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051935"/>
            <a:ext cx="9180513" cy="0"/>
          </a:xfrm>
          <a:prstGeom prst="straightConnector1">
            <a:avLst/>
          </a:prstGeom>
          <a:noFill/>
          <a:ln w="76200">
            <a:solidFill>
              <a:srgbClr val="FBB0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A579FEAA-987E-4276-AFFF-1D24C4362E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5940" y="3991991"/>
            <a:ext cx="3240594" cy="191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842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PModeratedDate xmlns="df1fc316-cb85-40cd-ba1d-b021baa9490f">2026-07-23T00:57:49+00:00</PPModeratedDate>
    <PPLastReviewedDate xmlns="df1fc316-cb85-40cd-ba1d-b021baa9490f">2026-07-23T00:57:50+00:00</PPLastReviewedDate>
    <PPModeratedBy xmlns="df1fc316-cb85-40cd-ba1d-b021baa9490f">
      <UserInfo>
        <DisplayName>WRIGHT, Zahra</DisplayName>
        <AccountId>123</AccountId>
        <AccountType/>
      </UserInfo>
    </PPModeratedBy>
    <PPContentApprover xmlns="df1fc316-cb85-40cd-ba1d-b021baa9490f">
      <UserInfo>
        <DisplayName/>
        <AccountId xsi:nil="true"/>
        <AccountType/>
      </UserInfo>
    </PPContentApprover>
    <PPLastReviewedBy xmlns="df1fc316-cb85-40cd-ba1d-b021baa9490f">
      <UserInfo>
        <DisplayName>WRIGHT, Zahra</DisplayName>
        <AccountId>123</AccountId>
        <AccountType/>
      </UserInfo>
    </PPLastReviewedBy>
    <PPSubmittedDate xmlns="df1fc316-cb85-40cd-ba1d-b021baa9490f">2026-07-23T00:57:41+00:00</PPSubmittedDate>
    <PPPublishedNotificationAddresses xmlns="df1fc316-cb85-40cd-ba1d-b021baa9490f" xsi:nil="true"/>
    <PPContentAuthor xmlns="df1fc316-cb85-40cd-ba1d-b021baa9490f">
      <UserInfo>
        <DisplayName>WRIGHT, Zahra</DisplayName>
        <AccountId>123</AccountId>
        <AccountType/>
      </UserInfo>
    </PPContentAuthor>
    <PPReviewDate xmlns="df1fc316-cb85-40cd-ba1d-b021baa9490f" xsi:nil="true"/>
    <PPReferenceNumber xmlns="df1fc316-cb85-40cd-ba1d-b021baa9490f" xsi:nil="true"/>
    <PublishingExpirationDate xmlns="http://schemas.microsoft.com/sharepoint/v3" xsi:nil="true"/>
    <PPContentOwner xmlns="df1fc316-cb85-40cd-ba1d-b021baa9490f">
      <UserInfo>
        <DisplayName/>
        <AccountId xsi:nil="true"/>
        <AccountType/>
      </UserInfo>
    </PPContentOwner>
    <PublishingStartDate xmlns="http://schemas.microsoft.com/sharepoint/v3" xsi:nil="true"/>
    <PPSubmittedBy xmlns="df1fc316-cb85-40cd-ba1d-b021baa9490f">
      <UserInfo>
        <DisplayName>WRIGHT, Zahra</DisplayName>
        <AccountId>123</AccountId>
        <AccountType/>
      </UserInfo>
    </PPSubmittedBy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5625E308CA88409A0161B9D56C44BB" ma:contentTypeVersion="14" ma:contentTypeDescription="Create a new document." ma:contentTypeScope="" ma:versionID="1f8472d370f666584fcd61457105b10d">
  <xsd:schema xmlns:xsd="http://www.w3.org/2001/XMLSchema" xmlns:xs="http://www.w3.org/2001/XMLSchema" xmlns:p="http://schemas.microsoft.com/office/2006/metadata/properties" xmlns:ns1="http://schemas.microsoft.com/sharepoint/v3" xmlns:ns2="df1fc316-cb85-40cd-ba1d-b021baa9490f" targetNamespace="http://schemas.microsoft.com/office/2006/metadata/properties" ma:root="true" ma:fieldsID="8360f815dfb6b1b201943cc1467d455d" ns1:_="" ns2:_="">
    <xsd:import namespace="http://schemas.microsoft.com/sharepoint/v3"/>
    <xsd:import namespace="df1fc316-cb85-40cd-ba1d-b021baa9490f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PPContentOwner" minOccurs="0"/>
                <xsd:element ref="ns2:PPContentAuthor" minOccurs="0"/>
                <xsd:element ref="ns2:PPSubmittedBy" minOccurs="0"/>
                <xsd:element ref="ns2:PPSubmittedDate" minOccurs="0"/>
                <xsd:element ref="ns2:PPModeratedBy" minOccurs="0"/>
                <xsd:element ref="ns2:PPModeratedDate" minOccurs="0"/>
                <xsd:element ref="ns2:PPReferenceNumber" minOccurs="0"/>
                <xsd:element ref="ns2:PPContentApprover" minOccurs="0"/>
                <xsd:element ref="ns2:PPReviewDate" minOccurs="0"/>
                <xsd:element ref="ns2:PPLastReviewedDate" minOccurs="0"/>
                <xsd:element ref="ns2:PPLastReviewedBy" minOccurs="0"/>
                <xsd:element ref="ns2:PPPublishedNotificationAddress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1fc316-cb85-40cd-ba1d-b021baa9490f" elementFormDefault="qualified">
    <xsd:import namespace="http://schemas.microsoft.com/office/2006/documentManagement/types"/>
    <xsd:import namespace="http://schemas.microsoft.com/office/infopath/2007/PartnerControls"/>
    <xsd:element name="PPContentOwner" ma:index="10" nillable="true" ma:displayName="Content Owner" ma:description="The person ultimately responsible for the content of this item." ma:list="UserInfo" ma:internalName="PPContent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PContentAuthor" ma:index="11" nillable="true" ma:displayName="Content Author" ma:description="The person responsible for creating and maintaining this item’s content." ma:list="UserInfo" ma:internalName="PPContentAutho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PSubmittedBy" ma:index="12" nillable="true" ma:displayName="Submitted By" ma:description="The person who submitted this item for approval." ma:list="UserInfo" ma:internalName="PPSubmittedBy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PSubmittedDate" ma:index="13" nillable="true" ma:displayName="Submitted Date" ma:description="The date and time when this item was submitted for approval." ma:format="DateOnly" ma:internalName="PPSubmittedDate">
      <xsd:simpleType>
        <xsd:restriction base="dms:DateTime"/>
      </xsd:simpleType>
    </xsd:element>
    <xsd:element name="PPModeratedBy" ma:index="14" nillable="true" ma:displayName="Moderated By" ma:description="The user that either approved or rejected the item." ma:list="UserInfo" ma:internalName="PPModeratedBy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PModeratedDate" ma:index="15" nillable="true" ma:displayName="Moderated Date" ma:description="The date that the item was either approved or rejected." ma:format="DateOnly" ma:internalName="PPModeratedDate">
      <xsd:simpleType>
        <xsd:restriction base="dms:DateTime"/>
      </xsd:simpleType>
    </xsd:element>
    <xsd:element name="PPReferenceNumber" ma:index="16" nillable="true" ma:displayName="Reference Number" ma:description="The identifier from another system that represents or is related to this item (if applicable)." ma:internalName="PPReferenceNumber">
      <xsd:simpleType>
        <xsd:restriction base="dms:Text"/>
      </xsd:simpleType>
    </xsd:element>
    <xsd:element name="PPContentApprover" ma:index="17" nillable="true" ma:displayName="Content Approver" ma:description="The person who is responsible for approving the content of this item." ma:list="UserInfo" ma:internalName="PPContentApprov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PReviewDate" ma:index="18" nillable="true" ma:displayName="Review Date" ma:description="The date the item's content will be next due for review." ma:format="DateOnly" ma:internalName="PPReviewDate">
      <xsd:simpleType>
        <xsd:restriction base="dms:DateTime"/>
      </xsd:simpleType>
    </xsd:element>
    <xsd:element name="PPLastReviewedDate" ma:index="19" nillable="true" ma:displayName="Last Reviewed Date" ma:description="The date the item's content was last reviewed." ma:internalName="PPLastReviewedDate">
      <xsd:simpleType>
        <xsd:restriction base="dms:DateTime"/>
      </xsd:simpleType>
    </xsd:element>
    <xsd:element name="PPLastReviewedBy" ma:index="20" nillable="true" ma:displayName="Last Reviewed By" ma:description="The person who last reviewed the item's content." ma:list="UserInfo" ma:internalName="PPLastReviewedBy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PPublishedNotificationAddresses" ma:index="21" nillable="true" ma:displayName="Published Notification Address(es)" ma:description="The email address(es) of people to notify when this item is published. Note: Email addresses are separated by a ';'." ma:internalName="PPPublishedNotificationAddresses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CA54D7-A3C4-4D1A-9B00-838536D3FB9F}">
  <ds:schemaRefs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  <ds:schemaRef ds:uri="7d4c438c-1267-4693-aa06-3f6e6cd622ea"/>
    <ds:schemaRef ds:uri="http://schemas.openxmlformats.org/package/2006/metadata/core-properties"/>
    <ds:schemaRef ds:uri="0089dfce-1792-41c1-84f4-b7201cc9ed0c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5261ACA-71CE-4056-B1A6-EFA5A5CBF757}"/>
</file>

<file path=customXml/itemProps3.xml><?xml version="1.0" encoding="utf-8"?>
<ds:datastoreItem xmlns:ds="http://schemas.openxmlformats.org/officeDocument/2006/customXml" ds:itemID="{609F3DD5-E7D3-4971-8D96-BB537FF5628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13847</TotalTime>
  <Words>789</Words>
  <Application>Microsoft Office PowerPoint</Application>
  <PresentationFormat>On-screen Show (4:3)</PresentationFormat>
  <Paragraphs>125</Paragraphs>
  <Slides>17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Abadi Extra Light</vt:lpstr>
      <vt:lpstr>Arial</vt:lpstr>
      <vt:lpstr>Book Antiqua</vt:lpstr>
      <vt:lpstr>Calibri</vt:lpstr>
      <vt:lpstr>Times New Roman</vt:lpstr>
      <vt:lpstr>Wingdings</vt:lpstr>
      <vt:lpstr>Office Theme</vt:lpstr>
      <vt:lpstr>Acrobat Document</vt:lpstr>
      <vt:lpstr>Year 7 2027 Information session</vt:lpstr>
      <vt:lpstr>PowerPoint Presentation</vt:lpstr>
      <vt:lpstr>Vision &amp; Values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Education Queensland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7 Parent Information 2027</dc:title>
  <dc:creator>Seed</dc:creator>
  <cp:lastModifiedBy>WRIGHT, Zahra (zwrig58)</cp:lastModifiedBy>
  <cp:revision>274</cp:revision>
  <cp:lastPrinted>2016-04-11T02:09:19Z</cp:lastPrinted>
  <dcterms:created xsi:type="dcterms:W3CDTF">2005-07-28T09:46:55Z</dcterms:created>
  <dcterms:modified xsi:type="dcterms:W3CDTF">2026-07-23T00:54:09Z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0x0101002B5625E308CA88409A0161B9D56C44BB</vt:lpwstr>
  </property>
</Properties>
</file>